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30"/>
  </p:notesMasterIdLst>
  <p:sldIdLst>
    <p:sldId id="256" r:id="rId2"/>
    <p:sldId id="391" r:id="rId3"/>
    <p:sldId id="385" r:id="rId4"/>
    <p:sldId id="390" r:id="rId5"/>
    <p:sldId id="260" r:id="rId6"/>
    <p:sldId id="261" r:id="rId7"/>
    <p:sldId id="262" r:id="rId8"/>
    <p:sldId id="264" r:id="rId9"/>
    <p:sldId id="386" r:id="rId10"/>
    <p:sldId id="371" r:id="rId11"/>
    <p:sldId id="263" r:id="rId12"/>
    <p:sldId id="374" r:id="rId13"/>
    <p:sldId id="393" r:id="rId14"/>
    <p:sldId id="289" r:id="rId15"/>
    <p:sldId id="373" r:id="rId16"/>
    <p:sldId id="387" r:id="rId17"/>
    <p:sldId id="392" r:id="rId18"/>
    <p:sldId id="389" r:id="rId19"/>
    <p:sldId id="375" r:id="rId20"/>
    <p:sldId id="377" r:id="rId21"/>
    <p:sldId id="378" r:id="rId22"/>
    <p:sldId id="379" r:id="rId23"/>
    <p:sldId id="380" r:id="rId24"/>
    <p:sldId id="381" r:id="rId25"/>
    <p:sldId id="382" r:id="rId26"/>
    <p:sldId id="395" r:id="rId27"/>
    <p:sldId id="394" r:id="rId28"/>
    <p:sldId id="38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D6DF259C-323C-4C03-83B5-C915D5694A78}">
          <p14:sldIdLst>
            <p14:sldId id="256"/>
            <p14:sldId id="391"/>
            <p14:sldId id="385"/>
            <p14:sldId id="390"/>
            <p14:sldId id="260"/>
            <p14:sldId id="261"/>
            <p14:sldId id="262"/>
            <p14:sldId id="264"/>
            <p14:sldId id="386"/>
            <p14:sldId id="371"/>
            <p14:sldId id="263"/>
            <p14:sldId id="374"/>
            <p14:sldId id="393"/>
            <p14:sldId id="289"/>
            <p14:sldId id="373"/>
            <p14:sldId id="387"/>
            <p14:sldId id="392"/>
            <p14:sldId id="389"/>
            <p14:sldId id="375"/>
            <p14:sldId id="377"/>
            <p14:sldId id="378"/>
            <p14:sldId id="379"/>
            <p14:sldId id="380"/>
            <p14:sldId id="381"/>
            <p14:sldId id="382"/>
            <p14:sldId id="395"/>
            <p14:sldId id="394"/>
            <p14:sldId id="3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BB603-55B5-43DC-89BD-9CF16A98F6D0}" type="datetimeFigureOut">
              <a:rPr lang="zh-CN" altLang="en-US" smtClean="0"/>
              <a:t>2020/6/16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ABD6D-2787-4FB2-B956-D417F7AFCA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111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Good afternoon everyone. I am ZHENG SHUYUAN. My research topic is Trading Mobile Data with Controllable Privacy Loss.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ABD6D-2787-4FB2-B956-D417F7AFCAB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626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 solve these problems, in our settings, we let each data owner to set a upper bound of her privacy loss and use personalized differential privacy techniques to protect privacy. In this way, we make the total privacy loss controlled personally by data owners.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ABD6D-2787-4FB2-B956-D417F7AFCAB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157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 solve these problems, in our settings, we let each data owner to set a upper bound of her privacy loss and use personalized differential privacy techniques to protect privacy. In this way, we make the total privacy loss controlled personally by data owners.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ABD6D-2787-4FB2-B956-D417F7AFCAB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798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And the personal data in our framework can be streaming data because we also use w-event privacy to bound the total privacy loss in any sequence of continuous data points of size w.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That means the </a:t>
                </a:r>
                <a:r>
                  <a:rPr lang="en-US" altLang="zh-CN" sz="1000" u="sng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upper bound of the total privacy losses in a sliding window and the window size are set by data owners.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000" u="sng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For example, for the owner 2, the window size is 2, and the total privacy loss in the sliding window is bounded by 3.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In other words, for each owner,</a:t>
                </a:r>
                <a:r>
                  <a:rPr lang="en-US" altLang="zh-CN" baseline="0" dirty="0"/>
                  <a:t> </a:t>
                </a:r>
                <a:r>
                  <a:rPr lang="en-US" altLang="zh-CN" dirty="0"/>
                  <a:t>in the window of datapoints, the sum of privacy loss in each datapoint should be no more than </a:t>
                </a:r>
                <a:r>
                  <a:rPr lang="zh-CN" altLang="en-US" i="0">
                    <a:latin typeface="Cambria Math" panose="02040503050406030204" pitchFamily="18" charset="0"/>
                  </a:rPr>
                  <a:t>𝜀</a:t>
                </a:r>
                <a:r>
                  <a:rPr lang="en-US" altLang="zh-CN" i="0">
                    <a:latin typeface="Cambria Math" panose="02040503050406030204" pitchFamily="18" charset="0"/>
                  </a:rPr>
                  <a:t> ̂_𝑖</a:t>
                </a:r>
                <a:endParaRPr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2576B-C3E7-4B6C-A7DB-98E586A91CB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150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Although the problems are related to privacy protection, the key issue still is how to design a cost-covering and arbitrage-free pricing function, which is more challenging in our settings.</a:t>
            </a:r>
          </a:p>
          <a:p>
            <a:r>
              <a:rPr lang="en-US" altLang="zh-CN" dirty="0"/>
              <a:t>First, because privacy loss is bounded, the utility of query answers is also bounded. The question is how to guarantee arbitrage-free pricing under bounded utility.</a:t>
            </a:r>
          </a:p>
          <a:p>
            <a:r>
              <a:rPr lang="en-US" altLang="zh-CN" dirty="0"/>
              <a:t>Second, as we said, the design of the pricing function depends on the utility function.</a:t>
            </a:r>
          </a:p>
          <a:p>
            <a:r>
              <a:rPr lang="en-US" altLang="zh-CN" dirty="0"/>
              <a:t>Under PDP perturbation mechanism, the utility function can be highly complicated, which makes it more difficult to design an arbitrage-free pricing function.</a:t>
            </a:r>
          </a:p>
          <a:p>
            <a:r>
              <a:rPr lang="en-US" altLang="zh-CN" dirty="0"/>
              <a:t>Third, as we also use w-event privacy as a constraint, it brings more complexity to the arbitrage-free pricing guarantee.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In conclusion, the challenge is we should guarantee arbitrage-free pricing under constraints from bounded utility, PDP, and w-event privacy.</a:t>
            </a: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ABD6D-2787-4FB2-B956-D417F7AFCAB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581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Then, we introduce the solutions to our new problems.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ABD6D-2787-4FB2-B956-D417F7AFCAB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13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Although the problems are related to privacy protection, the key issue still is how to design a cost-covering and arbitrage-free pricing function, which is more challenging in our settings.</a:t>
            </a:r>
          </a:p>
          <a:p>
            <a:r>
              <a:rPr lang="en-US" altLang="zh-CN" dirty="0"/>
              <a:t>First, because privacy loss is bounded, the utility of query answers is also bounded. The question is how to guarantee arbitrage-free pricing under bounded utility.</a:t>
            </a:r>
          </a:p>
          <a:p>
            <a:r>
              <a:rPr lang="en-US" altLang="zh-CN" dirty="0"/>
              <a:t>Second, as we said, the design of the pricing function depends on the utility function.</a:t>
            </a:r>
          </a:p>
          <a:p>
            <a:r>
              <a:rPr lang="en-US" altLang="zh-CN" dirty="0"/>
              <a:t>Under PDP perturbation mechanism, the utility function can be highly complicated, which makes it more difficult to design an arbitrage-free pricing function.</a:t>
            </a:r>
          </a:p>
          <a:p>
            <a:r>
              <a:rPr lang="en-US" altLang="zh-CN" dirty="0"/>
              <a:t>Third, as we also use w-event privacy as a constraint, it brings more complexity to the arbitrage-free pricing guarantee.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In conclusion, the challenge is we should guarantee arbitrage-free pricing under constraints from bounded utility, PDP, and w-event privacy.</a:t>
            </a: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ABD6D-2787-4FB2-B956-D417F7AFCAB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7612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Because the utility is bounded, some utilities cannot be answered, which means the trading framework of previous works cannot fit our settings.</a:t>
            </a:r>
          </a:p>
          <a:p>
            <a:r>
              <a:rPr lang="en-US" altLang="zh-CN" dirty="0"/>
              <a:t>Thus we design a new framework with offer and quote phases, which means the buyer should ask the market maker the maximum utility she can request and choose a utility under the maximum one.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ABD6D-2787-4FB2-B956-D417F7AFCAB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7603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Then, we proposed a general method to design an arbitrage-free pricing function.</a:t>
            </a:r>
          </a:p>
          <a:p>
            <a:r>
              <a:rPr lang="en-US" altLang="zh-CN" dirty="0"/>
              <a:t>That is first </a:t>
            </a:r>
            <a:r>
              <a:rPr lang="en-US" altLang="zh-CN" sz="1200" dirty="0"/>
              <a:t>we construct a pricing function based on the inverse function of the utility function and then </a:t>
            </a:r>
            <a:r>
              <a:rPr lang="en-US" altLang="zh-CN" dirty="0"/>
              <a:t>we guarantee some properties of the utility function, which results in arbitrage-free pricing.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ABD6D-2787-4FB2-B956-D417F7AFCAB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523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Look at the graph, if we want to design a cost-covering pricing function, we should find a connection between the price and the cost.</a:t>
            </a:r>
          </a:p>
          <a:p>
            <a:r>
              <a:rPr lang="en-US" altLang="zh-CN" dirty="0"/>
              <a:t>Then if we use the inverse function of the utility function to design the pricing function, such cost-covering connection can be found. </a:t>
            </a:r>
          </a:p>
          <a:p>
            <a:r>
              <a:rPr lang="en-US" altLang="zh-CN" dirty="0"/>
              <a:t>That gave us the intuition that we can use the inverse function to derive a cost-covering pricing function by multiplying the compensation rates and the output of the inverse function together.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However, under PDP perturbation mechanisms, the inverse function might be too complicated to be expressed, which brings difficulty to analyzing whether the pricing function is arbitrage-free.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ABD6D-2787-4FB2-B956-D417F7AFCAB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653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Then, because the properties of the pricing function are the inverse properties of the utility function, we consider whether we can study the properties of the utility function to guarantee arbitrage-free pricing.</a:t>
            </a:r>
          </a:p>
          <a:p>
            <a:r>
              <a:rPr lang="en-US" altLang="zh-CN" dirty="0"/>
              <a:t>Look at the graph, intuitively, an arbitrage-free pricing function should be a </a:t>
            </a:r>
            <a:r>
              <a:rPr lang="en-US" altLang="zh-CN" dirty="0">
                <a:solidFill>
                  <a:srgbClr val="FF0000"/>
                </a:solidFill>
              </a:rPr>
              <a:t>decreasing</a:t>
            </a:r>
            <a:r>
              <a:rPr lang="en-US" altLang="zh-CN" dirty="0"/>
              <a:t> function and the price decreases slowly as the variance increases.</a:t>
            </a:r>
          </a:p>
          <a:p>
            <a:r>
              <a:rPr lang="en-US" altLang="zh-CN" dirty="0"/>
              <a:t>And of course the zero price corresponds to infinitely high variance.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ABD6D-2787-4FB2-B956-D417F7AFCAB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836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First, I will introduce some useful background.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ABD6D-2787-4FB2-B956-D417F7AFCAB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263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As the inverse, the utility function should be also a decreasing function but the variance decreases rapidly as the privacy loss increases.</a:t>
            </a:r>
          </a:p>
          <a:p>
            <a:r>
              <a:rPr lang="en-US" altLang="zh-CN" dirty="0"/>
              <a:t>And zero privacy loss corresponds to infinitely high variance.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ABD6D-2787-4FB2-B956-D417F7AFCAB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3900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Given the intuition, we propose the theorem of arbitrage-free pricing, which presents the sufficient condition where the utility function results in an arbitrage-free pricing function.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ABD6D-2787-4FB2-B956-D417F7AFCAB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2086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Based on our theorem, we know how to guarantee arbitrage-free pricing by guaranteeing the properties of the utility function, which is determined by the privacy protection process.</a:t>
            </a:r>
          </a:p>
          <a:p>
            <a:r>
              <a:rPr lang="en-US" altLang="zh-CN" dirty="0"/>
              <a:t>Thus we design our trading framework with three key module, to satisfy w-event privacy, arbitrage-free pricing, personalized differential privacy, respectively.</a:t>
            </a:r>
          </a:p>
          <a:p>
            <a:r>
              <a:rPr lang="en-US" altLang="zh-CN" dirty="0"/>
              <a:t>Then by using different algorithms as instances of those modules, we propose two Trading protocols.</a:t>
            </a:r>
          </a:p>
          <a:p>
            <a:r>
              <a:rPr lang="en-US" altLang="zh-CN" dirty="0" err="1"/>
              <a:t>UniformTrading</a:t>
            </a:r>
            <a:r>
              <a:rPr lang="en-US" altLang="zh-CN" dirty="0"/>
              <a:t> is the classical solution in existing works but it can also fit our framework as the benchmark.</a:t>
            </a:r>
          </a:p>
          <a:p>
            <a:r>
              <a:rPr lang="en-US" altLang="zh-CN" dirty="0" err="1"/>
              <a:t>PersonalizedTrading</a:t>
            </a:r>
            <a:r>
              <a:rPr lang="en-US" altLang="zh-CN" dirty="0"/>
              <a:t> is our advanced solution where the privacy losses can be different.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ABD6D-2787-4FB2-B956-D417F7AFCAB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0030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Here is a part of experimental results.</a:t>
            </a:r>
          </a:p>
          <a:p>
            <a:r>
              <a:rPr lang="en-US" altLang="zh-CN" dirty="0"/>
              <a:t>We can see that our advanced solution outperforms the benchmark because for the same variance, the price in the advanced solution is much lower.</a:t>
            </a:r>
          </a:p>
          <a:p>
            <a:r>
              <a:rPr lang="en-US" altLang="zh-CN" dirty="0"/>
              <a:t>And a wider range of utilities can be answered in the advanced solution.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ABD6D-2787-4FB2-B956-D417F7AFCAB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2897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ABD6D-2787-4FB2-B956-D417F7AFCAB8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7111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ABD6D-2787-4FB2-B956-D417F7AFCAB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297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My research is to investigate the theoretical model of personal data trading.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are three parties in a personal data marketplace: data owners, data buyers, and a market maker. 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owners contribute their personal data and get monetary compensations in return. 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buyers request queries over the data and pay for query answers. 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market maker acts as a trustworthy intermediary.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She computes perturbed query answers, sets query price, and compensates data owners.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Since personal data reveal private information and are different from traditional products,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to protect privacy and how to price data are the two key issues in personal data trading.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ABD6D-2787-4FB2-B956-D417F7AFCAB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981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Previous works [1,2] preserve privacy via the perturbation technique </a:t>
            </a:r>
            <a:r>
              <a:rPr lang="en-US" altLang="zh-CN" sz="1200" dirty="0">
                <a:solidFill>
                  <a:srgbClr val="FF0000"/>
                </a:solidFill>
              </a:rPr>
              <a:t>differential privacy</a:t>
            </a:r>
            <a:r>
              <a:rPr lang="en-US" altLang="zh-CN" sz="1200" dirty="0"/>
              <a:t>.</a:t>
            </a:r>
          </a:p>
          <a:p>
            <a:r>
              <a:rPr lang="en-US" altLang="zh-CN" dirty="0"/>
              <a:t>It means that the query answers are perturbed by some perturbation mechanism which satisfies the property of differential privacy.</a:t>
            </a:r>
          </a:p>
          <a:p>
            <a:r>
              <a:rPr lang="en-US" altLang="zh-CN" dirty="0"/>
              <a:t>In differential privacy, the perturbation mechanisms control the privacy protection level by a parameter, which we call individual privacy loss epsilon.</a:t>
            </a:r>
          </a:p>
          <a:p>
            <a:r>
              <a:rPr lang="en-US" altLang="zh-CN" dirty="0"/>
              <a:t>And under different levels, the data utilities of perturbed query answers are quite different.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ABD6D-2787-4FB2-B956-D417F7AFCAB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085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Thus they proposed a method of pricing personal data.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That is the market maker sets query price by </a:t>
            </a:r>
            <a:r>
              <a:rPr lang="en-US" altLang="zh-CN" dirty="0">
                <a:solidFill>
                  <a:schemeClr val="tx1"/>
                </a:solidFill>
              </a:rPr>
              <a:t>a</a:t>
            </a:r>
            <a:r>
              <a:rPr lang="en-US" altLang="zh-CN" dirty="0">
                <a:solidFill>
                  <a:srgbClr val="FF0000"/>
                </a:solidFill>
              </a:rPr>
              <a:t> pricing function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en-US" altLang="zh-CN" dirty="0">
                <a:solidFill>
                  <a:srgbClr val="FF0000"/>
                </a:solidFill>
              </a:rPr>
              <a:t> data utility, </a:t>
            </a:r>
            <a:r>
              <a:rPr lang="en-US" altLang="zh-CN" dirty="0"/>
              <a:t>and compensates data owners by a </a:t>
            </a:r>
            <a:r>
              <a:rPr lang="en-US" altLang="zh-CN" dirty="0">
                <a:solidFill>
                  <a:srgbClr val="FF0000"/>
                </a:solidFill>
              </a:rPr>
              <a:t>compensation function</a:t>
            </a:r>
            <a:r>
              <a:rPr lang="en-US" altLang="zh-CN" dirty="0"/>
              <a:t> of </a:t>
            </a:r>
            <a:r>
              <a:rPr lang="en-US" altLang="zh-CN" dirty="0">
                <a:solidFill>
                  <a:srgbClr val="FF0000"/>
                </a:solidFill>
              </a:rPr>
              <a:t>privacy loss.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And t</a:t>
            </a:r>
            <a:r>
              <a:rPr lang="en-US" altLang="zh-CN" dirty="0"/>
              <a:t>hey proposed methods how to design a </a:t>
            </a:r>
            <a:r>
              <a:rPr lang="en-US" altLang="zh-CN" dirty="0">
                <a:solidFill>
                  <a:srgbClr val="FF0000"/>
                </a:solidFill>
              </a:rPr>
              <a:t>cost-covering</a:t>
            </a:r>
            <a:r>
              <a:rPr lang="en-US" altLang="zh-CN" dirty="0"/>
              <a:t> and </a:t>
            </a:r>
            <a:r>
              <a:rPr lang="en-US" altLang="zh-CN" dirty="0">
                <a:solidFill>
                  <a:srgbClr val="FF0000"/>
                </a:solidFill>
              </a:rPr>
              <a:t>arbitrage-free</a:t>
            </a:r>
            <a:r>
              <a:rPr lang="en-US" altLang="zh-CN" dirty="0"/>
              <a:t> pricing function, based on a particular perturbation mechanism, the Laplace mechanism.</a:t>
            </a:r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ABD6D-2787-4FB2-B956-D417F7AFCAB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846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When designing a pricing function, we should at least guarantee it is cost-covering and arbitrage-free.</a:t>
            </a:r>
          </a:p>
          <a:p>
            <a:r>
              <a:rPr lang="en-US" altLang="zh-CN" dirty="0"/>
              <a:t>Cost-covering means the price should cover the total compensations to data owners.</a:t>
            </a:r>
          </a:p>
          <a:p>
            <a:r>
              <a:rPr lang="en-US" altLang="zh-CN" dirty="0"/>
              <a:t>Arbitrage-free intuitively means the consistency of query prices.</a:t>
            </a:r>
          </a:p>
          <a:p>
            <a:r>
              <a:rPr lang="en-US" altLang="zh-CN" dirty="0"/>
              <a:t>Here is an example in fruit marketplace.</a:t>
            </a:r>
          </a:p>
          <a:p>
            <a:r>
              <a:rPr lang="en-US" altLang="zh-CN" dirty="0"/>
              <a:t>The price of an apple is 2 dollars and the price of a banana is 1 dollar.</a:t>
            </a:r>
          </a:p>
          <a:p>
            <a:r>
              <a:rPr lang="en-US" altLang="zh-CN" dirty="0"/>
              <a:t>The problem is that the price of the combo of an apple and a banana is 4 dollars. </a:t>
            </a:r>
          </a:p>
          <a:p>
            <a:r>
              <a:rPr lang="en-US" altLang="zh-CN" dirty="0"/>
              <a:t>Then any rational buyer will never the combo because of the not arbitrage-free price.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ABD6D-2787-4FB2-B956-D417F7AFCAB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61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Then I will show the problems of previous works and introduce our settings.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ABD6D-2787-4FB2-B956-D417F7AFCAB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590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the previous works, the privacy losses can be infinite and are uniform for all data owners, which is not practical.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ABD6D-2787-4FB2-B956-D417F7AFCAB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934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First, a</a:t>
            </a:r>
            <a:r>
              <a:rPr lang="zh-CN" altLang="en-US" dirty="0"/>
              <a:t> </a:t>
            </a:r>
            <a:r>
              <a:rPr lang="en-US" altLang="zh-CN" dirty="0"/>
              <a:t>data buyer even can purchase raw data with infinitely high privacy loss as long as she could pay for it, which means data owners cannot control their privacy losses.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However, our survey reveals that most of the data owners valued </a:t>
            </a:r>
            <a:r>
              <a:rPr lang="en-US" altLang="zh-CN" dirty="0">
                <a:solidFill>
                  <a:srgbClr val="FF0000"/>
                </a:solidFill>
              </a:rPr>
              <a:t>privacy more important than the financial compensation.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FF0000"/>
                </a:solidFill>
              </a:rPr>
              <a:t>Second, </a:t>
            </a:r>
            <a:r>
              <a:rPr lang="en-US" altLang="zh-CN" dirty="0"/>
              <a:t>DP perturbation mechanisms enforce uniform privacy losses for all data owners.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However, different data owners have different privacy preference.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Third, they mainly focus on static data while a large amount of personal data are streaming data.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ABD6D-2787-4FB2-B956-D417F7AFCAB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903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D3E2-E651-44FB-865C-2D739777ED32}" type="datetimeFigureOut">
              <a:rPr lang="zh-CN" altLang="en-US" smtClean="0"/>
              <a:t>2020/6/16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814AC05-1B01-44B2-92B2-99C9C75C2B0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1AE3952-977B-4B63-95E1-FAE3BAC9A5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363" y="0"/>
            <a:ext cx="2112637" cy="211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62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D3E2-E651-44FB-865C-2D739777ED32}" type="datetimeFigureOut">
              <a:rPr lang="zh-CN" altLang="en-US" smtClean="0"/>
              <a:t>2020/6/16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814AC05-1B01-44B2-92B2-99C9C75C2B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933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D3E2-E651-44FB-865C-2D739777ED32}" type="datetimeFigureOut">
              <a:rPr lang="zh-CN" altLang="en-US" smtClean="0"/>
              <a:t>2020/6/16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814AC05-1B01-44B2-92B2-99C9C75C2B0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146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D3E2-E651-44FB-865C-2D739777ED32}" type="datetimeFigureOut">
              <a:rPr lang="zh-CN" altLang="en-US" smtClean="0"/>
              <a:t>2020/6/16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814AC05-1B01-44B2-92B2-99C9C75C2B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413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D3E2-E651-44FB-865C-2D739777ED32}" type="datetimeFigureOut">
              <a:rPr lang="zh-CN" altLang="en-US" smtClean="0"/>
              <a:t>2020/6/16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814AC05-1B01-44B2-92B2-99C9C75C2B0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8074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D3E2-E651-44FB-865C-2D739777ED32}" type="datetimeFigureOut">
              <a:rPr lang="zh-CN" altLang="en-US" smtClean="0"/>
              <a:t>2020/6/16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814AC05-1B01-44B2-92B2-99C9C75C2B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63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D3E2-E651-44FB-865C-2D739777ED32}" type="datetimeFigureOut">
              <a:rPr lang="zh-CN" altLang="en-US" smtClean="0"/>
              <a:t>2020/6/16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AC05-1B01-44B2-92B2-99C9C75C2B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909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D3E2-E651-44FB-865C-2D739777ED32}" type="datetimeFigureOut">
              <a:rPr lang="zh-CN" altLang="en-US" smtClean="0"/>
              <a:t>2020/6/16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AC05-1B01-44B2-92B2-99C9C75C2B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894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D3E2-E651-44FB-865C-2D739777ED32}" type="datetimeFigureOut">
              <a:rPr lang="zh-CN" altLang="en-US" smtClean="0"/>
              <a:t>2020/6/16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AC05-1B01-44B2-92B2-99C9C75C2B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494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D3E2-E651-44FB-865C-2D739777ED32}" type="datetimeFigureOut">
              <a:rPr lang="zh-CN" altLang="en-US" smtClean="0"/>
              <a:t>2020/6/16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814AC05-1B01-44B2-92B2-99C9C75C2B0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1AE3952-977B-4B63-95E1-FAE3BAC9A5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363" y="0"/>
            <a:ext cx="2112637" cy="211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9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D3E2-E651-44FB-865C-2D739777ED32}" type="datetimeFigureOut">
              <a:rPr lang="zh-CN" altLang="en-US" smtClean="0"/>
              <a:t>2020/6/16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814AC05-1B01-44B2-92B2-99C9C75C2B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928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D3E2-E651-44FB-865C-2D739777ED32}" type="datetimeFigureOut">
              <a:rPr lang="zh-CN" altLang="en-US" smtClean="0"/>
              <a:t>2020/6/16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814AC05-1B01-44B2-92B2-99C9C75C2B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0941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D3E2-E651-44FB-865C-2D739777ED32}" type="datetimeFigureOut">
              <a:rPr lang="zh-CN" altLang="en-US" smtClean="0"/>
              <a:t>2020/6/16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AC05-1B01-44B2-92B2-99C9C75C2B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847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D3E2-E651-44FB-865C-2D739777ED32}" type="datetimeFigureOut">
              <a:rPr lang="zh-CN" altLang="en-US" smtClean="0"/>
              <a:t>2020/6/16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AC05-1B01-44B2-92B2-99C9C75C2B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260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D3E2-E651-44FB-865C-2D739777ED32}" type="datetimeFigureOut">
              <a:rPr lang="zh-CN" altLang="en-US" smtClean="0"/>
              <a:t>2020/6/16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AC05-1B01-44B2-92B2-99C9C75C2B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9477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D3E2-E651-44FB-865C-2D739777ED32}" type="datetimeFigureOut">
              <a:rPr lang="zh-CN" altLang="en-US" smtClean="0"/>
              <a:t>2020/6/16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814AC05-1B01-44B2-92B2-99C9C75C2B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518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1D3E2-E651-44FB-865C-2D739777ED32}" type="datetimeFigureOut">
              <a:rPr lang="zh-CN" altLang="en-US" smtClean="0"/>
              <a:t>2020/6/16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814AC05-1B01-44B2-92B2-99C9C75C2B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62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00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9507DF-DB42-468D-B931-DB04133D3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5656" y="1881554"/>
            <a:ext cx="8915399" cy="2262781"/>
          </a:xfrm>
        </p:spPr>
        <p:txBody>
          <a:bodyPr/>
          <a:lstStyle/>
          <a:p>
            <a:r>
              <a:rPr lang="en-US" altLang="zh-CN" dirty="0"/>
              <a:t>Trading Mobile Data with Controllable Privacy Loss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AD24181-701F-4C98-8131-567E0A5F23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9452732" cy="1665624"/>
          </a:xfrm>
        </p:spPr>
        <p:txBody>
          <a:bodyPr>
            <a:normAutofit/>
          </a:bodyPr>
          <a:lstStyle/>
          <a:p>
            <a:r>
              <a:rPr lang="en-US" altLang="zh-CN" dirty="0"/>
              <a:t>Presentation at IEEE MDM 2020</a:t>
            </a:r>
          </a:p>
          <a:p>
            <a:r>
              <a:rPr lang="en-US" altLang="zh-CN" dirty="0"/>
              <a:t>Presenter: </a:t>
            </a:r>
            <a:r>
              <a:rPr lang="en-US" altLang="zh-CN" dirty="0" err="1"/>
              <a:t>Shuyuan</a:t>
            </a:r>
            <a:r>
              <a:rPr lang="en-US" altLang="zh-CN" dirty="0"/>
              <a:t> Zheng</a:t>
            </a:r>
          </a:p>
          <a:p>
            <a:r>
              <a:rPr lang="en-US" altLang="zh-CN" dirty="0"/>
              <a:t>Authors:</a:t>
            </a:r>
            <a:r>
              <a:rPr lang="zh-CN" altLang="en-US" dirty="0"/>
              <a:t> </a:t>
            </a:r>
            <a:r>
              <a:rPr lang="en-US" altLang="zh-CN" dirty="0" err="1"/>
              <a:t>Shuyuan</a:t>
            </a:r>
            <a:r>
              <a:rPr lang="en-US" altLang="zh-CN" dirty="0"/>
              <a:t> Zheng, Yang Cao, Masatoshi Yoshikawa</a:t>
            </a:r>
          </a:p>
          <a:p>
            <a:r>
              <a:rPr lang="en-US" altLang="zh-CN" dirty="0"/>
              <a:t>Affiliation: Kyoto University</a:t>
            </a:r>
            <a:endParaRPr lang="zh-CN" altLang="en-US" dirty="0"/>
          </a:p>
        </p:txBody>
      </p:sp>
      <p:pic>
        <p:nvPicPr>
          <p:cNvPr id="25" name="音频 24">
            <a:hlinkClick r:id="" action="ppaction://media"/>
            <a:extLst>
              <a:ext uri="{FF2B5EF4-FFF2-40B4-BE49-F238E27FC236}">
                <a16:creationId xmlns:a16="http://schemas.microsoft.com/office/drawing/2014/main" id="{CE871F2C-8835-4401-B9CD-8755A689A6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2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45"/>
    </mc:Choice>
    <mc:Fallback xmlns="">
      <p:transition spd="slow" advTm="15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D2E5B6-8398-4AD4-98DD-DA410884E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463" y="624110"/>
            <a:ext cx="9746150" cy="1280890"/>
          </a:xfrm>
        </p:spPr>
        <p:txBody>
          <a:bodyPr/>
          <a:lstStyle/>
          <a:p>
            <a:r>
              <a:rPr lang="en-US" altLang="zh-CN" dirty="0"/>
              <a:t>Existing Works </a:t>
            </a:r>
            <a:r>
              <a:rPr lang="en-US" altLang="zh-CN"/>
              <a:t>Cannot Cover </a:t>
            </a:r>
            <a:r>
              <a:rPr lang="en-US" altLang="zh-CN" dirty="0"/>
              <a:t>this Scenario 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7F873B6-E6B2-4DB5-A40A-4C5563D4A8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599" y="1022403"/>
            <a:ext cx="7033957" cy="6116952"/>
          </a:xfrm>
          <a:prstGeom prst="rect">
            <a:avLst/>
          </a:prstGeom>
        </p:spPr>
      </p:pic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B8F964D5-9FE9-49C9-9920-631D68A31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36"/>
    </mc:Choice>
    <mc:Fallback xmlns="">
      <p:transition spd="slow" advTm="25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029B0-2F3D-4C59-BCF3-DDF8AC802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Problems of Previous Works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98B90F-D568-46E1-BA86-C77E4016E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226" y="2147668"/>
            <a:ext cx="8671979" cy="4086222"/>
          </a:xfrm>
        </p:spPr>
        <p:txBody>
          <a:bodyPr>
            <a:normAutofit/>
          </a:bodyPr>
          <a:lstStyle/>
          <a:p>
            <a:r>
              <a:rPr lang="en-US" altLang="zh-CN" sz="2000" b="1" dirty="0">
                <a:solidFill>
                  <a:schemeClr val="tx1"/>
                </a:solidFill>
              </a:rPr>
              <a:t>1. Privacy loss is not bounded</a:t>
            </a:r>
            <a:r>
              <a:rPr lang="en-US" altLang="zh-CN" sz="2000" dirty="0"/>
              <a:t>.</a:t>
            </a:r>
          </a:p>
          <a:p>
            <a:r>
              <a:rPr lang="en-US" altLang="zh-CN" sz="2000" dirty="0"/>
              <a:t>Our survey reveals that most of data owners value </a:t>
            </a:r>
            <a:r>
              <a:rPr lang="en-US" altLang="zh-CN" sz="2000" dirty="0">
                <a:solidFill>
                  <a:srgbClr val="FF0000"/>
                </a:solidFill>
              </a:rPr>
              <a:t>privacy more important than the financial compensation</a:t>
            </a:r>
            <a:r>
              <a:rPr lang="en-US" altLang="zh-CN" sz="2000" dirty="0"/>
              <a:t> when monetizing their data.</a:t>
            </a:r>
          </a:p>
          <a:p>
            <a:endParaRPr lang="en-US" altLang="zh-CN" sz="2000" dirty="0"/>
          </a:p>
          <a:p>
            <a:r>
              <a:rPr lang="en-US" altLang="zh-CN" sz="2000" b="1" dirty="0"/>
              <a:t>2. Uniform privacy losses for all data owners</a:t>
            </a:r>
          </a:p>
          <a:p>
            <a:r>
              <a:rPr lang="en-US" altLang="zh-CN" sz="2000" dirty="0"/>
              <a:t>Different data owners have different privacy preferences.</a:t>
            </a:r>
          </a:p>
          <a:p>
            <a:endParaRPr lang="en-US" altLang="zh-CN" sz="2000" dirty="0"/>
          </a:p>
          <a:p>
            <a:r>
              <a:rPr lang="en-US" altLang="zh-CN" sz="2000" b="1" dirty="0"/>
              <a:t>3. Only support static data</a:t>
            </a:r>
            <a:endParaRPr lang="en-US" altLang="zh-CN" sz="2000" dirty="0"/>
          </a:p>
          <a:p>
            <a:r>
              <a:rPr lang="en-US" altLang="zh-CN" sz="2000" dirty="0"/>
              <a:t>Large amounts of personal data, are generated continuously.</a:t>
            </a:r>
            <a:endParaRPr lang="zh-CN" altLang="en-US" sz="2000" dirty="0"/>
          </a:p>
        </p:txBody>
      </p:sp>
      <p:pic>
        <p:nvPicPr>
          <p:cNvPr id="20" name="音频 19">
            <a:hlinkClick r:id="" action="ppaction://media"/>
            <a:extLst>
              <a:ext uri="{FF2B5EF4-FFF2-40B4-BE49-F238E27FC236}">
                <a16:creationId xmlns:a16="http://schemas.microsoft.com/office/drawing/2014/main" id="{0117E0EE-55F6-458D-A52A-47BB4FDA8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2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18"/>
    </mc:Choice>
    <mc:Fallback xmlns="">
      <p:transition spd="slow" advTm="50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483AF66D-9984-4653-8EDC-BF97427FD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1242" y="1901119"/>
            <a:ext cx="4541356" cy="424258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5794030-EC0B-40E0-99F1-194B83F8F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Our Settings: Trading Mobile Data with Controllable Privacy Loss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57F5C3F-564B-42F7-85F5-73E5B2D8CBF6}"/>
              </a:ext>
            </a:extLst>
          </p:cNvPr>
          <p:cNvSpPr txBox="1"/>
          <p:nvPr/>
        </p:nvSpPr>
        <p:spPr>
          <a:xfrm>
            <a:off x="3143263" y="1824763"/>
            <a:ext cx="143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money</a:t>
            </a:r>
            <a:endParaRPr lang="zh-CN" altLang="en-US" b="1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F4ED32C-8920-4FF6-86FB-C966CA79A790}"/>
              </a:ext>
            </a:extLst>
          </p:cNvPr>
          <p:cNvSpPr/>
          <p:nvPr/>
        </p:nvSpPr>
        <p:spPr>
          <a:xfrm>
            <a:off x="2982438" y="6233890"/>
            <a:ext cx="55386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Uncontrollable privacy loss</a:t>
            </a:r>
            <a:endParaRPr lang="zh-CN" alt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8E4A5E3-DF99-438B-97F5-B28AC2329BD9}"/>
              </a:ext>
            </a:extLst>
          </p:cNvPr>
          <p:cNvSpPr txBox="1"/>
          <p:nvPr/>
        </p:nvSpPr>
        <p:spPr>
          <a:xfrm>
            <a:off x="7156458" y="6010528"/>
            <a:ext cx="1619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privacy loss</a:t>
            </a:r>
            <a:endParaRPr lang="zh-CN" altLang="en-US" b="1" dirty="0"/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750B2B9A-F4AA-467E-8E26-AE0364228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9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2"/>
    </mc:Choice>
    <mc:Fallback xmlns="">
      <p:transition spd="slow" advTm="11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3A7A078B-2DCE-4515-8DEE-831F1402F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328" y="2009151"/>
            <a:ext cx="4429584" cy="424258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5794030-EC0B-40E0-99F1-194B83F8F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Our Settings: Trading Mobile Data with Controllable Privacy Loss</a:t>
            </a:r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39C8705-3664-4309-AA82-581A5FFC0B74}"/>
              </a:ext>
            </a:extLst>
          </p:cNvPr>
          <p:cNvSpPr txBox="1"/>
          <p:nvPr/>
        </p:nvSpPr>
        <p:spPr>
          <a:xfrm>
            <a:off x="7134812" y="5864558"/>
            <a:ext cx="1619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privacy loss</a:t>
            </a:r>
            <a:endParaRPr lang="zh-CN" altLang="en-US" b="1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A4414CE-09B9-4FEE-BB1D-43D852AA5F9C}"/>
              </a:ext>
            </a:extLst>
          </p:cNvPr>
          <p:cNvSpPr txBox="1"/>
          <p:nvPr/>
        </p:nvSpPr>
        <p:spPr>
          <a:xfrm>
            <a:off x="2713904" y="1909153"/>
            <a:ext cx="143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money</a:t>
            </a:r>
            <a:endParaRPr lang="zh-CN" altLang="en-US" b="1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62107D82-F2C3-4AC8-97D1-9D08650C80FA}"/>
              </a:ext>
            </a:extLst>
          </p:cNvPr>
          <p:cNvSpPr txBox="1"/>
          <p:nvPr/>
        </p:nvSpPr>
        <p:spPr>
          <a:xfrm>
            <a:off x="3641209" y="2694555"/>
            <a:ext cx="166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Owner 1’s upper bound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426D1751-2F4D-48C5-BD91-4F23FB0A4267}"/>
              </a:ext>
            </a:extLst>
          </p:cNvPr>
          <p:cNvSpPr txBox="1"/>
          <p:nvPr/>
        </p:nvSpPr>
        <p:spPr>
          <a:xfrm>
            <a:off x="6788756" y="4130442"/>
            <a:ext cx="166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Owner 2’s upper bound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483C736-8BB7-4FA4-8242-F963A9128E5E}"/>
              </a:ext>
            </a:extLst>
          </p:cNvPr>
          <p:cNvSpPr/>
          <p:nvPr/>
        </p:nvSpPr>
        <p:spPr>
          <a:xfrm>
            <a:off x="3017086" y="6273225"/>
            <a:ext cx="50866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Controllable privacy loss</a:t>
            </a:r>
            <a:endParaRPr lang="zh-CN" alt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1FC93876-C9E7-43D7-B9ED-42A65E5D6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1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9"/>
    </mc:Choice>
    <mc:Fallback xmlns="">
      <p:transition spd="slow" advTm="8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5B132FF-BA5E-45B8-8221-26DF1038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471" y="310785"/>
            <a:ext cx="10761785" cy="1609344"/>
          </a:xfrm>
        </p:spPr>
        <p:txBody>
          <a:bodyPr/>
          <a:lstStyle/>
          <a:p>
            <a:r>
              <a:rPr lang="en-US" altLang="zh-CN" dirty="0"/>
              <a:t>Personalized Differential Privacy (PDP) [3] &amp; W-Event Privacy [4]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内容占位符 6">
                <a:extLst>
                  <a:ext uri="{FF2B5EF4-FFF2-40B4-BE49-F238E27FC236}">
                    <a16:creationId xmlns:a16="http://schemas.microsoft.com/office/drawing/2014/main" id="{09DF24F6-45AB-46A5-A557-FE0E38F22DD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71455898"/>
                  </p:ext>
                </p:extLst>
              </p:nvPr>
            </p:nvGraphicFramePr>
            <p:xfrm>
              <a:off x="1097278" y="1972065"/>
              <a:ext cx="10058400" cy="2495677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2095256">
                      <a:extLst>
                        <a:ext uri="{9D8B030D-6E8A-4147-A177-3AD203B41FA5}">
                          <a16:colId xmlns:a16="http://schemas.microsoft.com/office/drawing/2014/main" val="1805435811"/>
                        </a:ext>
                      </a:extLst>
                    </a:gridCol>
                    <a:gridCol w="1928104">
                      <a:extLst>
                        <a:ext uri="{9D8B030D-6E8A-4147-A177-3AD203B41FA5}">
                          <a16:colId xmlns:a16="http://schemas.microsoft.com/office/drawing/2014/main" val="666447145"/>
                        </a:ext>
                      </a:extLst>
                    </a:gridCol>
                    <a:gridCol w="2011680">
                      <a:extLst>
                        <a:ext uri="{9D8B030D-6E8A-4147-A177-3AD203B41FA5}">
                          <a16:colId xmlns:a16="http://schemas.microsoft.com/office/drawing/2014/main" val="4030752071"/>
                        </a:ext>
                      </a:extLst>
                    </a:gridCol>
                    <a:gridCol w="2011680">
                      <a:extLst>
                        <a:ext uri="{9D8B030D-6E8A-4147-A177-3AD203B41FA5}">
                          <a16:colId xmlns:a16="http://schemas.microsoft.com/office/drawing/2014/main" val="2264399724"/>
                        </a:ext>
                      </a:extLst>
                    </a:gridCol>
                    <a:gridCol w="2011680">
                      <a:extLst>
                        <a:ext uri="{9D8B030D-6E8A-4147-A177-3AD203B41FA5}">
                          <a16:colId xmlns:a16="http://schemas.microsoft.com/office/drawing/2014/main" val="240184996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…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21050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Owner 1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…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8662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Owner 2 (w=2, upper bound =3)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b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…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05122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Owner 3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…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803806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Owner 4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…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5424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674756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内容占位符 6">
                <a:extLst>
                  <a:ext uri="{FF2B5EF4-FFF2-40B4-BE49-F238E27FC236}">
                    <a16:creationId xmlns:a16="http://schemas.microsoft.com/office/drawing/2014/main" id="{09DF24F6-45AB-46A5-A557-FE0E38F22DD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71455898"/>
                  </p:ext>
                </p:extLst>
              </p:nvPr>
            </p:nvGraphicFramePr>
            <p:xfrm>
              <a:off x="1097278" y="1972065"/>
              <a:ext cx="10058400" cy="2495677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2095256">
                      <a:extLst>
                        <a:ext uri="{9D8B030D-6E8A-4147-A177-3AD203B41FA5}">
                          <a16:colId xmlns:a16="http://schemas.microsoft.com/office/drawing/2014/main" val="1805435811"/>
                        </a:ext>
                      </a:extLst>
                    </a:gridCol>
                    <a:gridCol w="1928104">
                      <a:extLst>
                        <a:ext uri="{9D8B030D-6E8A-4147-A177-3AD203B41FA5}">
                          <a16:colId xmlns:a16="http://schemas.microsoft.com/office/drawing/2014/main" val="666447145"/>
                        </a:ext>
                      </a:extLst>
                    </a:gridCol>
                    <a:gridCol w="2011680">
                      <a:extLst>
                        <a:ext uri="{9D8B030D-6E8A-4147-A177-3AD203B41FA5}">
                          <a16:colId xmlns:a16="http://schemas.microsoft.com/office/drawing/2014/main" val="4030752071"/>
                        </a:ext>
                      </a:extLst>
                    </a:gridCol>
                    <a:gridCol w="2011680">
                      <a:extLst>
                        <a:ext uri="{9D8B030D-6E8A-4147-A177-3AD203B41FA5}">
                          <a16:colId xmlns:a16="http://schemas.microsoft.com/office/drawing/2014/main" val="2264399724"/>
                        </a:ext>
                      </a:extLst>
                    </a:gridCol>
                    <a:gridCol w="2011680">
                      <a:extLst>
                        <a:ext uri="{9D8B030D-6E8A-4147-A177-3AD203B41FA5}">
                          <a16:colId xmlns:a16="http://schemas.microsoft.com/office/drawing/2014/main" val="240184996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09177" t="-8197" r="-315190" b="-5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99698" t="-8197" r="-200906" b="-5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00606" t="-8197" r="-101515" b="-5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…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21050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Owner 1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09177" t="-108197" r="-315190" b="-4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99698" t="-108197" r="-200906" b="-4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00606" t="-108197" r="-101515" b="-4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…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86627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Owner 2 (w=2, upper bound =3)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09177" t="-120952" r="-315190" b="-17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99698" t="-120952" r="-200906" b="-17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00606" t="-120952" r="-101515" b="-17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…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0512298"/>
                      </a:ext>
                    </a:extLst>
                  </a:tr>
                  <a:tr h="372237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Owner 3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09177" t="-380328" r="-315190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99698" t="-380328" r="-200906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00606" t="-380328" r="-101515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…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803806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Owner 4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09177" t="-480328" r="-315190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99698" t="-480328" r="-200906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00606" t="-480328" r="-101515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…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5424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09177" t="-580328" r="-315190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99698" t="-580328" r="-200906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00606" t="-580328" r="-101515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674756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矩形: 圆角 7">
            <a:extLst>
              <a:ext uri="{FF2B5EF4-FFF2-40B4-BE49-F238E27FC236}">
                <a16:creationId xmlns:a16="http://schemas.microsoft.com/office/drawing/2014/main" id="{67ABDD5C-D7EA-4124-B87E-70556135B4AD}"/>
              </a:ext>
            </a:extLst>
          </p:cNvPr>
          <p:cNvSpPr/>
          <p:nvPr/>
        </p:nvSpPr>
        <p:spPr>
          <a:xfrm>
            <a:off x="745587" y="1786597"/>
            <a:ext cx="10761785" cy="2813538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D2333BBC-206D-4654-8C54-EB34E676CE84}"/>
              </a:ext>
            </a:extLst>
          </p:cNvPr>
          <p:cNvSpPr/>
          <p:nvPr/>
        </p:nvSpPr>
        <p:spPr>
          <a:xfrm>
            <a:off x="3390315" y="2283721"/>
            <a:ext cx="5528603" cy="441530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F54B5B7B-285C-4C9A-8156-6A889FE7977F}"/>
              </a:ext>
            </a:extLst>
          </p:cNvPr>
          <p:cNvSpPr/>
          <p:nvPr/>
        </p:nvSpPr>
        <p:spPr>
          <a:xfrm>
            <a:off x="3233987" y="2740281"/>
            <a:ext cx="3955366" cy="441530"/>
          </a:xfrm>
          <a:prstGeom prst="ellipse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BB440D8-A0DB-4AA9-8CD3-43CE55C3FC81}"/>
              </a:ext>
            </a:extLst>
          </p:cNvPr>
          <p:cNvSpPr/>
          <p:nvPr/>
        </p:nvSpPr>
        <p:spPr>
          <a:xfrm>
            <a:off x="5106259" y="2721269"/>
            <a:ext cx="3955366" cy="44153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0F38329F-55A6-4167-BE47-1BB1753BF49B}"/>
              </a:ext>
            </a:extLst>
          </p:cNvPr>
          <p:cNvSpPr/>
          <p:nvPr/>
        </p:nvSpPr>
        <p:spPr>
          <a:xfrm>
            <a:off x="3233987" y="3353993"/>
            <a:ext cx="1885072" cy="398348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7DF866B-BC82-4229-9827-68A9463BE42F}"/>
              </a:ext>
            </a:extLst>
          </p:cNvPr>
          <p:cNvSpPr/>
          <p:nvPr/>
        </p:nvSpPr>
        <p:spPr>
          <a:xfrm>
            <a:off x="5198871" y="3318891"/>
            <a:ext cx="1885072" cy="398348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824764E8-D53B-4875-8479-10DCB834F416}"/>
              </a:ext>
            </a:extLst>
          </p:cNvPr>
          <p:cNvSpPr/>
          <p:nvPr/>
        </p:nvSpPr>
        <p:spPr>
          <a:xfrm>
            <a:off x="7168252" y="3318891"/>
            <a:ext cx="1885072" cy="398348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4E35B147-038C-40EC-A78B-5C444DBEC486}"/>
              </a:ext>
            </a:extLst>
          </p:cNvPr>
          <p:cNvSpPr/>
          <p:nvPr/>
        </p:nvSpPr>
        <p:spPr>
          <a:xfrm>
            <a:off x="3135611" y="3685281"/>
            <a:ext cx="7896663" cy="398348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4E4500A-F049-40CE-8AA6-56024B7E36DB}"/>
              </a:ext>
            </a:extLst>
          </p:cNvPr>
          <p:cNvSpPr txBox="1"/>
          <p:nvPr/>
        </p:nvSpPr>
        <p:spPr>
          <a:xfrm>
            <a:off x="745587" y="5534627"/>
            <a:ext cx="85566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latin typeface="+mj-lt"/>
              </a:rPr>
              <a:t>Personalized parameters:</a:t>
            </a:r>
          </a:p>
          <a:p>
            <a:pPr marL="342900" indent="-342900">
              <a:buAutoNum type="arabicPeriod"/>
            </a:pPr>
            <a:r>
              <a:rPr lang="en-US" altLang="zh-CN" sz="2000" b="1" u="sng" dirty="0">
                <a:latin typeface="+mj-lt"/>
              </a:rPr>
              <a:t>Upper bound of the total privacy loss in a sliding window;</a:t>
            </a:r>
          </a:p>
          <a:p>
            <a:pPr marL="342900" indent="-342900">
              <a:buAutoNum type="arabicPeriod"/>
            </a:pPr>
            <a:r>
              <a:rPr lang="en-US" altLang="zh-CN" sz="2000" b="1" u="sng" dirty="0">
                <a:latin typeface="+mj-lt"/>
              </a:rPr>
              <a:t>The size of the sliding window.</a:t>
            </a:r>
          </a:p>
          <a:p>
            <a:pPr marL="342900" indent="-342900">
              <a:buAutoNum type="arabicPeriod"/>
            </a:pP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EFA5861-B208-4E1C-835B-C7F7A6CC03B4}"/>
              </a:ext>
            </a:extLst>
          </p:cNvPr>
          <p:cNvSpPr txBox="1"/>
          <p:nvPr/>
        </p:nvSpPr>
        <p:spPr>
          <a:xfrm>
            <a:off x="5424482" y="4255045"/>
            <a:ext cx="6540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</a:rPr>
              <a:t>W-event privacy: the total privacy loss in each window is bounded!</a:t>
            </a:r>
            <a:endParaRPr lang="zh-CN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697EC17-45CC-46B5-B9C6-C969811488DF}"/>
              </a:ext>
            </a:extLst>
          </p:cNvPr>
          <p:cNvSpPr txBox="1"/>
          <p:nvPr/>
        </p:nvSpPr>
        <p:spPr>
          <a:xfrm>
            <a:off x="1064431" y="1540036"/>
            <a:ext cx="11113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solidFill>
                  <a:srgbClr val="FF0000"/>
                </a:solidFill>
              </a:rPr>
              <a:t>Personalized differential privacy: privacy losses can be different</a:t>
            </a:r>
            <a:endParaRPr lang="zh-CN" alt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30" name="音频 29">
            <a:hlinkClick r:id="" action="ppaction://media"/>
            <a:extLst>
              <a:ext uri="{FF2B5EF4-FFF2-40B4-BE49-F238E27FC236}">
                <a16:creationId xmlns:a16="http://schemas.microsoft.com/office/drawing/2014/main" id="{2EE7E9B4-66D0-4E2A-9A6C-D50C13E6B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1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45"/>
    </mc:Choice>
    <mc:Fallback xmlns="">
      <p:transition spd="slow" advTm="46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46E0A1-26E1-40DA-BF74-BD211CC4C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084905-4E12-4696-BF4A-42AD2FFB7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873" y="1448972"/>
            <a:ext cx="10860259" cy="5289452"/>
          </a:xfrm>
        </p:spPr>
        <p:txBody>
          <a:bodyPr>
            <a:normAutofit/>
          </a:bodyPr>
          <a:lstStyle/>
          <a:p>
            <a:r>
              <a:rPr lang="en-US" altLang="zh-CN" sz="2000" dirty="0">
                <a:solidFill>
                  <a:schemeClr val="tx1"/>
                </a:solidFill>
              </a:rPr>
              <a:t>How to trade data in our settings?</a:t>
            </a:r>
          </a:p>
          <a:p>
            <a:endParaRPr lang="en-US" altLang="zh-CN" sz="2000" dirty="0"/>
          </a:p>
          <a:p>
            <a:r>
              <a:rPr lang="en-US" altLang="zh-CN" sz="2000" dirty="0"/>
              <a:t>1. </a:t>
            </a:r>
            <a:r>
              <a:rPr lang="en-US" altLang="zh-CN" sz="2000" b="1" dirty="0"/>
              <a:t>Bounded utility: </a:t>
            </a:r>
            <a:r>
              <a:rPr lang="en-US" altLang="zh-CN" sz="2000" dirty="0"/>
              <a:t>given a required utility, how to know whether it is answerable?</a:t>
            </a:r>
          </a:p>
          <a:p>
            <a:endParaRPr lang="en-US" altLang="zh-CN" sz="2000" dirty="0"/>
          </a:p>
          <a:p>
            <a:r>
              <a:rPr lang="en-US" altLang="zh-CN" sz="2000" dirty="0"/>
              <a:t>2. </a:t>
            </a:r>
            <a:r>
              <a:rPr lang="en-US" altLang="zh-CN" sz="2000" b="1" dirty="0"/>
              <a:t>Personalized privacy losses: </a:t>
            </a:r>
            <a:r>
              <a:rPr lang="en-US" altLang="zh-CN" sz="2000" dirty="0"/>
              <a:t>how to guarantee arbitrage-free pricing under a complex perturbation mechanism? </a:t>
            </a:r>
          </a:p>
          <a:p>
            <a:r>
              <a:rPr lang="en-US" altLang="zh-CN" sz="2000" dirty="0"/>
              <a:t>(The design of pricing function depends on the perturbation mechanism)</a:t>
            </a:r>
          </a:p>
          <a:p>
            <a:endParaRPr lang="en-US" altLang="zh-CN" sz="2000" dirty="0"/>
          </a:p>
          <a:p>
            <a:r>
              <a:rPr lang="en-US" altLang="zh-CN" sz="2000" dirty="0"/>
              <a:t>3. </a:t>
            </a:r>
            <a:r>
              <a:rPr lang="en-US" altLang="zh-CN" sz="2000" b="1" dirty="0"/>
              <a:t>Privacy budget allocation: </a:t>
            </a:r>
            <a:r>
              <a:rPr lang="en-US" altLang="zh-CN" sz="2000" dirty="0"/>
              <a:t>how to allocate privacy budgets while guaranteeing arbitrage-free pricing?</a:t>
            </a:r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14" name="音频 13">
            <a:hlinkClick r:id="" action="ppaction://media"/>
            <a:extLst>
              <a:ext uri="{FF2B5EF4-FFF2-40B4-BE49-F238E27FC236}">
                <a16:creationId xmlns:a16="http://schemas.microsoft.com/office/drawing/2014/main" id="{3BBDE3F2-21CA-4CEB-B4D7-F3132507F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4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35"/>
    </mc:Choice>
    <mc:Fallback xmlns="">
      <p:transition spd="slow" advTm="59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BFDAE314-4D5A-427C-9A6D-5AE863F17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Solutions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9A6D62-A772-4740-BFCC-E0B8D07D0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DB38BBFB-6338-4DF2-BCCA-2991E9DD2F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4"/>
    </mc:Choice>
    <mc:Fallback xmlns="">
      <p:transition spd="slow" advTm="4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46E0A1-26E1-40DA-BF74-BD211CC4C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084905-4E12-4696-BF4A-42AD2FFB7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873" y="1448972"/>
            <a:ext cx="10860259" cy="5289452"/>
          </a:xfrm>
        </p:spPr>
        <p:txBody>
          <a:bodyPr>
            <a:normAutofit lnSpcReduction="10000"/>
          </a:bodyPr>
          <a:lstStyle/>
          <a:p>
            <a:r>
              <a:rPr lang="en-US" altLang="zh-CN" sz="2000" dirty="0">
                <a:solidFill>
                  <a:schemeClr val="tx1"/>
                </a:solidFill>
              </a:rPr>
              <a:t>How to trade data in our settings?</a:t>
            </a:r>
          </a:p>
          <a:p>
            <a:endParaRPr lang="en-US" altLang="zh-CN" sz="2000" dirty="0"/>
          </a:p>
          <a:p>
            <a:r>
              <a:rPr lang="en-US" altLang="zh-CN" sz="2000" dirty="0"/>
              <a:t>1. </a:t>
            </a:r>
            <a:r>
              <a:rPr lang="en-US" altLang="zh-CN" sz="2000" b="1" dirty="0"/>
              <a:t>Bounded utility: </a:t>
            </a:r>
            <a:r>
              <a:rPr lang="en-US" altLang="zh-CN" sz="2000" dirty="0"/>
              <a:t>given a required utility, how to know whether it is answerable?</a:t>
            </a:r>
          </a:p>
          <a:p>
            <a:r>
              <a:rPr lang="en-US" altLang="zh-CN" sz="2000" dirty="0">
                <a:solidFill>
                  <a:srgbClr val="C00000"/>
                </a:solidFill>
              </a:rPr>
              <a:t>A new transaction workflow.</a:t>
            </a:r>
          </a:p>
          <a:p>
            <a:endParaRPr lang="en-US" altLang="zh-CN" sz="2000" dirty="0"/>
          </a:p>
          <a:p>
            <a:r>
              <a:rPr lang="en-US" altLang="zh-CN" sz="2000" dirty="0"/>
              <a:t>2. </a:t>
            </a:r>
            <a:r>
              <a:rPr lang="en-US" altLang="zh-CN" sz="2000" b="1" dirty="0"/>
              <a:t>Personalized privacy losses: </a:t>
            </a:r>
            <a:r>
              <a:rPr lang="en-US" altLang="zh-CN" sz="2000" dirty="0"/>
              <a:t>how to guarantee arbitrage-free pricing under a complex perturbation mechanism?</a:t>
            </a:r>
          </a:p>
          <a:p>
            <a:r>
              <a:rPr lang="en-US" altLang="zh-CN" sz="2000" dirty="0">
                <a:solidFill>
                  <a:srgbClr val="C00000"/>
                </a:solidFill>
              </a:rPr>
              <a:t>A general method for designing an arbitrage-free pricing function.</a:t>
            </a:r>
          </a:p>
          <a:p>
            <a:r>
              <a:rPr lang="en-US" altLang="zh-CN" sz="2000" dirty="0">
                <a:solidFill>
                  <a:srgbClr val="C00000"/>
                </a:solidFill>
              </a:rPr>
              <a:t>A theorem presenting the sufficient condition for arbitrage-free pricing</a:t>
            </a:r>
          </a:p>
          <a:p>
            <a:endParaRPr lang="en-US" altLang="zh-CN" sz="2000" dirty="0"/>
          </a:p>
          <a:p>
            <a:r>
              <a:rPr lang="en-US" altLang="zh-CN" sz="2000" dirty="0"/>
              <a:t>3. </a:t>
            </a:r>
            <a:r>
              <a:rPr lang="en-US" altLang="zh-CN" sz="2000" b="1" dirty="0"/>
              <a:t>Privacy budget allocation: </a:t>
            </a:r>
            <a:r>
              <a:rPr lang="en-US" altLang="zh-CN" sz="2000" dirty="0"/>
              <a:t>how to allocate privacy budgets while guaranteeing arbitrage-free pricing?</a:t>
            </a:r>
          </a:p>
          <a:p>
            <a:r>
              <a:rPr lang="en-US" altLang="zh-CN" sz="2000" dirty="0">
                <a:solidFill>
                  <a:srgbClr val="C00000"/>
                </a:solidFill>
              </a:rPr>
              <a:t>Arbitrage-free trading protocols satisfying the sufficient condition.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DA904FE9-83A3-4A9C-A5D3-E1413FC58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53"/>
    </mc:Choice>
    <mc:Fallback xmlns="">
      <p:transition spd="slow" advTm="26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A1DC6-3EF0-4B8E-893A-A46D78978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Solution: Transaction Workflow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E19BD3-BFE7-416D-BD9C-71E0E9089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E3EF30D5-6825-409F-BA5A-FA1C23718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30" y="205264"/>
            <a:ext cx="12488630" cy="6447471"/>
          </a:xfrm>
          <a:prstGeom prst="rect">
            <a:avLst/>
          </a:prstGeom>
        </p:spPr>
      </p:pic>
      <p:pic>
        <p:nvPicPr>
          <p:cNvPr id="36" name="音频 35">
            <a:hlinkClick r:id="" action="ppaction://media"/>
            <a:extLst>
              <a:ext uri="{FF2B5EF4-FFF2-40B4-BE49-F238E27FC236}">
                <a16:creationId xmlns:a16="http://schemas.microsoft.com/office/drawing/2014/main" id="{646D61D2-6B77-4237-8840-F091E487A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6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21"/>
    </mc:Choice>
    <mc:Fallback xmlns="">
      <p:transition spd="slow" advTm="26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A7B277-A2DF-42A2-AA91-DBCC02FE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Solution: A General Method for Designing an Arbitrage-free Pricing Function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8DFBCE-8307-4862-A8E0-F0263AF8F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dirty="0"/>
              <a:t>Step 1: to construct a pricing function based on the inverse function of the utility function.</a:t>
            </a:r>
          </a:p>
          <a:p>
            <a:endParaRPr lang="en-US" altLang="zh-CN" dirty="0"/>
          </a:p>
          <a:p>
            <a:r>
              <a:rPr lang="en-US" altLang="zh-CN" sz="2000" dirty="0"/>
              <a:t>Step 2: to guarantee some properties of the utility function, which results in arbitrage-free pricing.</a:t>
            </a:r>
            <a:endParaRPr lang="zh-CN" altLang="en-US" sz="2000" dirty="0"/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537937C2-4237-4059-AED3-BE1DCDCDD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94"/>
    </mc:Choice>
    <mc:Fallback xmlns="">
      <p:transition spd="slow" advTm="18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CDBC80-8A8B-4746-BB52-C171AF3ED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Agenda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CE2D5E-B322-49C0-86A1-C8E0E39E4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3034" y="2052994"/>
            <a:ext cx="8157252" cy="4180896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sz="2800" dirty="0"/>
              <a:t>Background: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lvl="1"/>
            <a:r>
              <a:rPr lang="en-US" altLang="zh-CN" sz="2400" dirty="0"/>
              <a:t>Why personal data trading?</a:t>
            </a:r>
          </a:p>
          <a:p>
            <a:pPr lvl="1"/>
            <a:r>
              <a:rPr lang="en-US" altLang="zh-CN" sz="2400" dirty="0"/>
              <a:t>Basic settings of personal data trading</a:t>
            </a:r>
          </a:p>
          <a:p>
            <a:endParaRPr lang="en-US" altLang="zh-CN" sz="2800" dirty="0"/>
          </a:p>
          <a:p>
            <a:r>
              <a:rPr lang="en-US" altLang="zh-CN" sz="2800" dirty="0"/>
              <a:t>Problems &amp; Our Settings:</a:t>
            </a:r>
          </a:p>
          <a:p>
            <a:pPr lvl="1"/>
            <a:r>
              <a:rPr lang="en-US" altLang="zh-CN" sz="2400" dirty="0"/>
              <a:t>The impractical settings in the existing works</a:t>
            </a:r>
          </a:p>
          <a:p>
            <a:pPr lvl="1"/>
            <a:r>
              <a:rPr lang="en-US" altLang="zh-CN" sz="2400" dirty="0"/>
              <a:t>Our settings and challenges</a:t>
            </a:r>
          </a:p>
          <a:p>
            <a:pPr lvl="1"/>
            <a:endParaRPr lang="en-US" altLang="zh-CN" sz="2400" dirty="0"/>
          </a:p>
          <a:p>
            <a:r>
              <a:rPr lang="en-US" altLang="zh-CN" sz="2800" dirty="0"/>
              <a:t>Solutions:</a:t>
            </a:r>
          </a:p>
          <a:p>
            <a:pPr lvl="1"/>
            <a:r>
              <a:rPr lang="en-US" altLang="zh-CN" sz="2400" dirty="0"/>
              <a:t>How we deal with those challenges</a:t>
            </a:r>
          </a:p>
          <a:p>
            <a:pPr lvl="1"/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21" name="音频 20">
            <a:hlinkClick r:id="" action="ppaction://media"/>
            <a:extLst>
              <a:ext uri="{FF2B5EF4-FFF2-40B4-BE49-F238E27FC236}">
                <a16:creationId xmlns:a16="http://schemas.microsoft.com/office/drawing/2014/main" id="{64DBCD2C-23A3-49E6-8124-33C642E3B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9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31"/>
    </mc:Choice>
    <mc:Fallback xmlns="">
      <p:transition spd="slow" advTm="22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E16121-70F6-4532-9C67-64FA9F9F5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Step 1: Construct a pricing function based on the inverse function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A0207BC-D0D9-4C43-80D1-901D0694A9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40313" y="2309584"/>
                <a:ext cx="6716259" cy="3748319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2000" dirty="0"/>
                  <a:t>We can utilize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/>
                  <a:t> to derive a cost-covering pricing function:</a:t>
                </a:r>
              </a:p>
              <a:p>
                <a:pPr lvl="1"/>
                <a:r>
                  <a:rPr lang="en-US" altLang="zh-CN" sz="2000" dirty="0"/>
                  <a:t>Consider each data owner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sz="2000" dirty="0"/>
                  <a:t>’s compensation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sz="2000" dirty="0"/>
              </a:p>
              <a:p>
                <a:pPr lvl="1"/>
                <a:r>
                  <a:rPr lang="en-US" altLang="zh-CN" sz="2000" b="1" dirty="0"/>
                  <a:t>The pricing function is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0" smtClean="0">
                        <a:latin typeface="Cambria Math" panose="02040503050406030204" pitchFamily="18" charset="0"/>
                      </a:rPr>
                      <m:t>𝚷</m:t>
                    </m:r>
                    <m:d>
                      <m:d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e>
                    </m:d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p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d>
                      <m:d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CN" sz="2000" b="1" dirty="0"/>
              </a:p>
              <a:p>
                <a:endParaRPr lang="en-US" altLang="zh-CN" sz="2400" dirty="0"/>
              </a:p>
              <a:p>
                <a:r>
                  <a:rPr lang="en-US" altLang="zh-CN" sz="2000" dirty="0"/>
                  <a:t>Challenge: difficult to analyze whether the pricing function is arbitrage-free when the inverse function is too complex.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A0207BC-D0D9-4C43-80D1-901D0694A9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40313" y="2309584"/>
                <a:ext cx="6716259" cy="3748319"/>
              </a:xfrm>
              <a:blipFill>
                <a:blip r:embed="rId5"/>
                <a:stretch>
                  <a:fillRect l="-907" t="-976" r="-1361" b="-21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AE4DAED6-E5E8-4204-B251-2DB2094A7D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88" y="2550207"/>
            <a:ext cx="4352925" cy="3267075"/>
          </a:xfrm>
          <a:prstGeom prst="rect">
            <a:avLst/>
          </a:prstGeom>
        </p:spPr>
      </p:pic>
      <p:pic>
        <p:nvPicPr>
          <p:cNvPr id="22" name="音频 21">
            <a:hlinkClick r:id="" action="ppaction://media"/>
            <a:extLst>
              <a:ext uri="{FF2B5EF4-FFF2-40B4-BE49-F238E27FC236}">
                <a16:creationId xmlns:a16="http://schemas.microsoft.com/office/drawing/2014/main" id="{58E571C8-2BBB-473D-8ACA-BA80C0E6F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2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72"/>
    </mc:Choice>
    <mc:Fallback xmlns="">
      <p:transition spd="slow" advTm="58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96B50E-DE7C-410A-98BA-E7F86A50B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Step 2: Guarantee the Properties of the Utility Function for Arbitrage-free Pricing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7D7ECD-E83B-4711-898A-38CF70987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0128" y="2133600"/>
            <a:ext cx="6074483" cy="37776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Properties of the pricing function =</a:t>
            </a:r>
          </a:p>
          <a:p>
            <a:pPr marL="0" indent="0"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Inverse properties of the utility function</a:t>
            </a:r>
          </a:p>
          <a:p>
            <a:endParaRPr lang="en-US" altLang="zh-CN" dirty="0"/>
          </a:p>
          <a:p>
            <a:r>
              <a:rPr lang="en-US" altLang="zh-CN" sz="2200" dirty="0"/>
              <a:t>Intuitively, an arbitrage-free pricing function should be </a:t>
            </a:r>
            <a:r>
              <a:rPr lang="en-US" altLang="zh-CN" sz="2200" b="1" dirty="0">
                <a:solidFill>
                  <a:srgbClr val="FF0000"/>
                </a:solidFill>
              </a:rPr>
              <a:t>a decreasing function</a:t>
            </a:r>
            <a:r>
              <a:rPr lang="en-US" altLang="zh-CN" sz="2200" dirty="0"/>
              <a:t>, which means the higher variance, the lower price;</a:t>
            </a:r>
          </a:p>
          <a:p>
            <a:r>
              <a:rPr lang="en-US" altLang="zh-CN" sz="2200" dirty="0"/>
              <a:t>the price should </a:t>
            </a:r>
            <a:r>
              <a:rPr lang="en-US" altLang="zh-CN" sz="2200" b="1" dirty="0">
                <a:solidFill>
                  <a:srgbClr val="FF0000"/>
                </a:solidFill>
              </a:rPr>
              <a:t>decrease slowly </a:t>
            </a:r>
            <a:r>
              <a:rPr lang="en-US" altLang="zh-CN" sz="2200" dirty="0"/>
              <a:t>as the variance increases, which means purchasing an accurate answer is more worthwhile; </a:t>
            </a:r>
          </a:p>
          <a:p>
            <a:r>
              <a:rPr lang="en-US" altLang="zh-CN" sz="2200" dirty="0"/>
              <a:t>the </a:t>
            </a:r>
            <a:r>
              <a:rPr lang="en-US" altLang="zh-CN" sz="2200" b="1" dirty="0">
                <a:solidFill>
                  <a:srgbClr val="FF0000"/>
                </a:solidFill>
              </a:rPr>
              <a:t>zero price corresponds to infinitely high variance</a:t>
            </a:r>
            <a:r>
              <a:rPr lang="en-US" altLang="zh-CN" sz="2200" dirty="0"/>
              <a:t>.</a:t>
            </a:r>
          </a:p>
          <a:p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912E5D-1E5D-4C96-81C6-FD93924EA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56" y="1935689"/>
            <a:ext cx="5106572" cy="417344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D7BBC11-1A3F-4813-B38E-86B0130F65BB}"/>
              </a:ext>
            </a:extLst>
          </p:cNvPr>
          <p:cNvSpPr/>
          <p:nvPr/>
        </p:nvSpPr>
        <p:spPr>
          <a:xfrm>
            <a:off x="505521" y="1443335"/>
            <a:ext cx="10454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Price</a:t>
            </a:r>
            <a:endParaRPr lang="zh-CN" alt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27F544A-A238-48C6-84B2-3E1D313B345A}"/>
              </a:ext>
            </a:extLst>
          </p:cNvPr>
          <p:cNvSpPr/>
          <p:nvPr/>
        </p:nvSpPr>
        <p:spPr>
          <a:xfrm>
            <a:off x="3885991" y="5585912"/>
            <a:ext cx="17860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Variance</a:t>
            </a:r>
            <a:endParaRPr lang="zh-CN" alt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0" name="音频 19">
            <a:hlinkClick r:id="" action="ppaction://media"/>
            <a:extLst>
              <a:ext uri="{FF2B5EF4-FFF2-40B4-BE49-F238E27FC236}">
                <a16:creationId xmlns:a16="http://schemas.microsoft.com/office/drawing/2014/main" id="{F90F35FA-F4EB-4C36-A718-C6C5DE6A47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7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09"/>
    </mc:Choice>
    <mc:Fallback xmlns="">
      <p:transition spd="slow" advTm="38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A8321-498D-4C32-8CA9-4DD4F373F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Step 2: Guarantee the Properties of the Utility Function for Arbitrage-free Pricing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9004B4-58EA-4F5B-B9A7-77EF63FFD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9226" y="2133599"/>
            <a:ext cx="5235386" cy="4548555"/>
          </a:xfrm>
        </p:spPr>
        <p:txBody>
          <a:bodyPr/>
          <a:lstStyle/>
          <a:p>
            <a:r>
              <a:rPr lang="en-US" altLang="zh-CN" sz="2000" dirty="0"/>
              <a:t>Thus, </a:t>
            </a:r>
            <a:r>
              <a:rPr lang="en-US" altLang="zh-CN" sz="2000" b="1" dirty="0">
                <a:solidFill>
                  <a:srgbClr val="FF0000"/>
                </a:solidFill>
              </a:rPr>
              <a:t>the utility function should be a decreasing function</a:t>
            </a:r>
            <a:r>
              <a:rPr lang="en-US" altLang="zh-CN" sz="2000" dirty="0"/>
              <a:t>, which means a higher variance corresponds to a lower price;</a:t>
            </a:r>
          </a:p>
          <a:p>
            <a:r>
              <a:rPr lang="en-US" altLang="zh-CN" sz="2000" dirty="0"/>
              <a:t>The variance should </a:t>
            </a:r>
            <a:r>
              <a:rPr lang="en-US" altLang="zh-CN" sz="2000" b="1" dirty="0">
                <a:solidFill>
                  <a:srgbClr val="FF0000"/>
                </a:solidFill>
              </a:rPr>
              <a:t>decrease rapidly </a:t>
            </a:r>
            <a:r>
              <a:rPr lang="en-US" altLang="zh-CN" sz="2000" dirty="0"/>
              <a:t>as the privacy loss increases, so that the price will decrease slowly as the variance increases; </a:t>
            </a:r>
          </a:p>
          <a:p>
            <a:r>
              <a:rPr lang="en-US" altLang="zh-CN" sz="2000" b="1" dirty="0">
                <a:solidFill>
                  <a:srgbClr val="FF0000"/>
                </a:solidFill>
              </a:rPr>
              <a:t>zero privacy loss corresponds to infinitely high variance</a:t>
            </a:r>
            <a:r>
              <a:rPr lang="en-US" altLang="zh-CN" sz="2000" dirty="0"/>
              <a:t>.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68DE634-ACEA-43EB-9797-0B9BDE6E6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851" y="2357140"/>
            <a:ext cx="5524924" cy="410147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EDFA43B-1C8D-4FBB-81B4-C5369AF23995}"/>
              </a:ext>
            </a:extLst>
          </p:cNvPr>
          <p:cNvSpPr/>
          <p:nvPr/>
        </p:nvSpPr>
        <p:spPr>
          <a:xfrm>
            <a:off x="397851" y="1643390"/>
            <a:ext cx="17860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Variance</a:t>
            </a:r>
            <a:endParaRPr lang="zh-CN" alt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AB93C14-2EDD-4CF8-9270-B8CFDE6261DA}"/>
              </a:ext>
            </a:extLst>
          </p:cNvPr>
          <p:cNvSpPr/>
          <p:nvPr/>
        </p:nvSpPr>
        <p:spPr>
          <a:xfrm>
            <a:off x="4344559" y="5935392"/>
            <a:ext cx="350288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Privacy Loss (Price)</a:t>
            </a:r>
            <a:endParaRPr lang="zh-CN" alt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1" name="音频 20">
            <a:hlinkClick r:id="" action="ppaction://media"/>
            <a:extLst>
              <a:ext uri="{FF2B5EF4-FFF2-40B4-BE49-F238E27FC236}">
                <a16:creationId xmlns:a16="http://schemas.microsoft.com/office/drawing/2014/main" id="{47BC4390-809D-49A5-A0FF-ADE1CA195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1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26"/>
    </mc:Choice>
    <mc:Fallback xmlns="">
      <p:transition spd="slow" advTm="26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1B8E56-95AC-4C5D-BC23-B9220BD9E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Theorem of Arbitrage-free Pricing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910657C-5C62-477D-ADE4-26DFC528A2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sz="2400" dirty="0"/>
                  <a:t>Given a pattern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sz="2400" dirty="0"/>
                  <a:t>, the pricing function 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altLang="zh-CN" sz="2400" dirty="0"/>
                  <a:t> is arbitrage-free,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if the </a:t>
                </a:r>
                <a:r>
                  <a:rPr lang="en-US" altLang="zh-CN" sz="2400" dirty="0"/>
                  <a:t>utility function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/>
                  <a:t> satisfies the following properties: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∀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zh-CN" sz="20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ℳ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altLang="zh-CN" sz="2000" dirty="0"/>
                  <a:t> </a:t>
                </a:r>
                <a:r>
                  <a:rPr lang="zh-CN" altLang="en-US" sz="2000" dirty="0">
                    <a:solidFill>
                      <a:srgbClr val="C00000"/>
                    </a:solidFill>
                  </a:rPr>
                  <a:t>（</a:t>
                </a:r>
                <a:r>
                  <a:rPr lang="en-US" altLang="zh-CN" sz="2000" dirty="0">
                    <a:solidFill>
                      <a:srgbClr val="C00000"/>
                    </a:solidFill>
                  </a:rPr>
                  <a:t>decreasing</a:t>
                </a:r>
                <a:r>
                  <a:rPr lang="zh-CN" altLang="en-US" sz="2000" dirty="0">
                    <a:solidFill>
                      <a:srgbClr val="C00000"/>
                    </a:solidFill>
                  </a:rPr>
                  <a:t>）</a:t>
                </a:r>
                <a:endParaRPr lang="en-US" altLang="zh-CN" sz="2000" dirty="0">
                  <a:solidFill>
                    <a:srgbClr val="C0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∀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zh-CN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ℳ</m:t>
                        </m:r>
                      </m:sub>
                    </m:sSub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ℳ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≤2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ℳ</m:t>
                                </m:r>
                              </m:sub>
                              <m: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000" dirty="0"/>
                  <a:t> </a:t>
                </a:r>
                <a:r>
                  <a:rPr lang="zh-CN" altLang="en-US" sz="2000" dirty="0">
                    <a:solidFill>
                      <a:srgbClr val="C00000"/>
                    </a:solidFill>
                  </a:rPr>
                  <a:t>（</a:t>
                </a:r>
                <a:r>
                  <a:rPr lang="en-US" altLang="zh-CN" sz="2000" dirty="0">
                    <a:solidFill>
                      <a:srgbClr val="C00000"/>
                    </a:solidFill>
                  </a:rPr>
                  <a:t>decreasing rapidly</a:t>
                </a:r>
                <a:r>
                  <a:rPr lang="zh-CN" altLang="en-US" sz="2000" dirty="0">
                    <a:solidFill>
                      <a:srgbClr val="C00000"/>
                    </a:solidFill>
                  </a:rPr>
                  <a:t>）</a:t>
                </a:r>
                <a:endParaRPr lang="en-US" altLang="zh-CN" sz="2000" dirty="0">
                  <a:solidFill>
                    <a:srgbClr val="C0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zh-CN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altLang="zh-CN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altLang="zh-CN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altLang="zh-CN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sub>
                        </m:s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=+∞</m:t>
                    </m:r>
                  </m:oMath>
                </a14:m>
                <a:r>
                  <a:rPr lang="zh-CN" altLang="en-US" sz="2000" dirty="0"/>
                  <a:t> （</a:t>
                </a:r>
                <a:r>
                  <a:rPr lang="en-US" altLang="zh-CN" sz="2000" dirty="0">
                    <a:solidFill>
                      <a:srgbClr val="C00000"/>
                    </a:solidFill>
                  </a:rPr>
                  <a:t>zero price-&gt;zero utility</a:t>
                </a:r>
                <a:r>
                  <a:rPr lang="zh-CN" altLang="en-US" sz="2000" dirty="0"/>
                  <a:t>）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910657C-5C62-477D-ADE4-26DFC528A2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958" t="-12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2A9FE7BF-8A2B-4611-AF30-3352E3D2C3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6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96"/>
    </mc:Choice>
    <mc:Fallback xmlns="">
      <p:transition spd="slow" advTm="32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971124-5308-4DCA-9378-99E349FCE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Solution: Two Arbitrage-free Trading Protocols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234D4A-2FC7-423C-B3A6-847D02E48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634" y="2261665"/>
            <a:ext cx="9872760" cy="4006222"/>
          </a:xfrm>
        </p:spPr>
        <p:txBody>
          <a:bodyPr>
            <a:normAutofit lnSpcReduction="10000"/>
          </a:bodyPr>
          <a:lstStyle/>
          <a:p>
            <a:r>
              <a:rPr lang="en-US" altLang="zh-CN" sz="2000" dirty="0"/>
              <a:t>Based on our theorem, we design our trading framework with three key modules:</a:t>
            </a:r>
          </a:p>
          <a:p>
            <a:pPr lvl="1"/>
            <a:r>
              <a:rPr lang="en-US" altLang="zh-CN" sz="1800" b="1" dirty="0" err="1"/>
              <a:t>BudgetAlloc</a:t>
            </a:r>
            <a:r>
              <a:rPr lang="en-US" altLang="zh-CN" sz="1800" b="1" dirty="0"/>
              <a:t>()</a:t>
            </a:r>
            <a:r>
              <a:rPr lang="en-US" altLang="zh-CN" sz="1800" dirty="0"/>
              <a:t>: to allocate privacy budgets within the upper bounds;</a:t>
            </a:r>
          </a:p>
          <a:p>
            <a:pPr lvl="1"/>
            <a:r>
              <a:rPr lang="en-US" altLang="zh-CN" sz="1800" b="1" dirty="0" err="1"/>
              <a:t>BudgetAdusting</a:t>
            </a:r>
            <a:r>
              <a:rPr lang="en-US" altLang="zh-CN" sz="1800" b="1" dirty="0"/>
              <a:t>()</a:t>
            </a:r>
            <a:r>
              <a:rPr lang="en-US" altLang="zh-CN" sz="1800" dirty="0"/>
              <a:t>: to adjust privacy budgets to satisfy the sufficient condition for arbitrage-free pricing;</a:t>
            </a:r>
          </a:p>
          <a:p>
            <a:pPr lvl="1"/>
            <a:r>
              <a:rPr lang="en-US" altLang="zh-CN" sz="1800" b="1" dirty="0" err="1"/>
              <a:t>PerturbMech</a:t>
            </a:r>
            <a:r>
              <a:rPr lang="en-US" altLang="zh-CN" sz="1800" b="1" dirty="0"/>
              <a:t>()</a:t>
            </a:r>
            <a:r>
              <a:rPr lang="en-US" altLang="zh-CN" sz="1800" dirty="0"/>
              <a:t>; to perturb query answers.</a:t>
            </a:r>
          </a:p>
          <a:p>
            <a:pPr lvl="1"/>
            <a:endParaRPr lang="en-US" altLang="zh-CN" sz="1800" dirty="0"/>
          </a:p>
          <a:p>
            <a:r>
              <a:rPr lang="en-US" altLang="zh-CN" sz="2000" dirty="0"/>
              <a:t>Using different algorithms as instances of those modules, we propose two Trading protocols:</a:t>
            </a:r>
          </a:p>
          <a:p>
            <a:pPr lvl="1"/>
            <a:r>
              <a:rPr lang="en-US" altLang="zh-CN" sz="1800" b="1" dirty="0" err="1"/>
              <a:t>UniformTrading</a:t>
            </a:r>
            <a:r>
              <a:rPr lang="en-US" altLang="zh-CN" sz="1800" dirty="0"/>
              <a:t>: the benchmark (privacy losses are uniform)</a:t>
            </a:r>
          </a:p>
          <a:p>
            <a:pPr lvl="1"/>
            <a:r>
              <a:rPr lang="en-US" altLang="zh-CN" sz="1800" b="1" dirty="0" err="1"/>
              <a:t>PersonalizedTrading</a:t>
            </a:r>
            <a:r>
              <a:rPr lang="en-US" altLang="zh-CN" sz="1800" dirty="0"/>
              <a:t>: our advanced solution (privacy losses can be different).</a:t>
            </a:r>
            <a:endParaRPr lang="zh-CN" altLang="en-US" sz="1800" dirty="0"/>
          </a:p>
        </p:txBody>
      </p:sp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C0C87CDF-9C62-4DA5-BB88-0E746C157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3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48"/>
    </mc:Choice>
    <mc:Fallback xmlns="">
      <p:transition spd="slow" advTm="64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72AB3-74BD-4D88-90A6-0727A4D15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Experimental Results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77ACCF-E19B-4F81-A3CA-9F1AEE2C7F46}"/>
              </a:ext>
            </a:extLst>
          </p:cNvPr>
          <p:cNvSpPr txBox="1"/>
          <p:nvPr/>
        </p:nvSpPr>
        <p:spPr>
          <a:xfrm>
            <a:off x="1345810" y="5772225"/>
            <a:ext cx="10846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Better cost-performance:</a:t>
            </a:r>
            <a:r>
              <a:rPr lang="en-US" altLang="zh-CN" dirty="0"/>
              <a:t> for the same utility, the price is lower under </a:t>
            </a:r>
            <a:r>
              <a:rPr lang="en-US" altLang="zh-CN" dirty="0" err="1"/>
              <a:t>PersonalizedTrading</a:t>
            </a:r>
            <a:endParaRPr lang="en-US" altLang="zh-CN" dirty="0"/>
          </a:p>
          <a:p>
            <a:r>
              <a:rPr lang="en-US" altLang="zh-CN" b="1" dirty="0"/>
              <a:t>More answerable queries</a:t>
            </a:r>
            <a:r>
              <a:rPr lang="en-US" altLang="zh-CN" dirty="0"/>
              <a:t>:  a wider range of utility can be requested under </a:t>
            </a:r>
            <a:r>
              <a:rPr lang="en-US" altLang="zh-CN" dirty="0" err="1"/>
              <a:t>PersonalizeTrading</a:t>
            </a:r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EF23D8E0-C817-4A61-9E77-97B48A730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28" y="2658234"/>
            <a:ext cx="4012519" cy="3009390"/>
          </a:xfr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DE54261-C163-42F5-93C4-206FC08B1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047" y="2658234"/>
            <a:ext cx="4012520" cy="300939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D8DB6AE-E751-4C83-99B6-E9FB245A53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566" y="2658234"/>
            <a:ext cx="4012521" cy="300939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B53098B-AE6F-46C3-B609-35FD3CC6CAEE}"/>
              </a:ext>
            </a:extLst>
          </p:cNvPr>
          <p:cNvSpPr txBox="1"/>
          <p:nvPr/>
        </p:nvSpPr>
        <p:spPr>
          <a:xfrm>
            <a:off x="1445087" y="1686434"/>
            <a:ext cx="9301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Evaluation 1</a:t>
            </a:r>
            <a:r>
              <a:rPr lang="en-US" altLang="zh-CN" dirty="0"/>
              <a:t>: Which protocol can provide </a:t>
            </a:r>
            <a:r>
              <a:rPr lang="en-US" altLang="zh-CN" b="1" dirty="0"/>
              <a:t>more answerable queries</a:t>
            </a:r>
            <a:r>
              <a:rPr lang="en-US" altLang="zh-CN" dirty="0"/>
              <a:t>?</a:t>
            </a:r>
          </a:p>
          <a:p>
            <a:r>
              <a:rPr lang="en-US" altLang="zh-CN" b="1" dirty="0"/>
              <a:t>Evaluation 2</a:t>
            </a:r>
            <a:r>
              <a:rPr lang="en-US" altLang="zh-CN" dirty="0"/>
              <a:t>: Which protocol can provide </a:t>
            </a:r>
            <a:r>
              <a:rPr lang="en-US" altLang="zh-CN" b="1" dirty="0"/>
              <a:t>a lower query price for the same utility</a:t>
            </a:r>
            <a:r>
              <a:rPr lang="en-US" altLang="zh-CN" dirty="0"/>
              <a:t>?</a:t>
            </a:r>
            <a:endParaRPr lang="zh-CN" altLang="en-US" dirty="0"/>
          </a:p>
        </p:txBody>
      </p:sp>
      <p:pic>
        <p:nvPicPr>
          <p:cNvPr id="21" name="音频 20">
            <a:hlinkClick r:id="" action="ppaction://media"/>
            <a:extLst>
              <a:ext uri="{FF2B5EF4-FFF2-40B4-BE49-F238E27FC236}">
                <a16:creationId xmlns:a16="http://schemas.microsoft.com/office/drawing/2014/main" id="{4350B952-0FAE-4997-90E0-F7D86BFB6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1"/>
    </mc:Choice>
    <mc:Fallback xmlns="">
      <p:transition spd="slow" advTm="37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3D87CB-BD42-4DAD-AF69-F86234CDD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9BD665-BE9F-4BFD-AAA1-059204876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228" y="1674056"/>
            <a:ext cx="10083775" cy="4152760"/>
          </a:xfrm>
        </p:spPr>
        <p:txBody>
          <a:bodyPr>
            <a:noAutofit/>
          </a:bodyPr>
          <a:lstStyle/>
          <a:p>
            <a:r>
              <a:rPr lang="en-US" altLang="zh-CN" sz="2000" b="1" dirty="0"/>
              <a:t>Setting</a:t>
            </a:r>
            <a:r>
              <a:rPr lang="en-US" altLang="zh-CN" sz="2000" dirty="0"/>
              <a:t>: We empower data owners with the control of privacy loss.</a:t>
            </a:r>
          </a:p>
          <a:p>
            <a:endParaRPr lang="en-US" altLang="zh-CN" sz="2000" dirty="0"/>
          </a:p>
          <a:p>
            <a:r>
              <a:rPr lang="en-US" altLang="zh-CN" sz="2000" b="1" dirty="0"/>
              <a:t>Arbitrage-freeness</a:t>
            </a:r>
            <a:r>
              <a:rPr lang="en-US" altLang="zh-CN" sz="2000" dirty="0"/>
              <a:t>: We propose a theorem showing the sufficient condition. Based on this theorem, we guarantee arbitrage-freeness by guaranteeing certain properties of the utility function.</a:t>
            </a:r>
          </a:p>
          <a:p>
            <a:pPr marL="0" indent="0">
              <a:buNone/>
            </a:pPr>
            <a:endParaRPr lang="en-US" altLang="zh-CN" sz="2000" dirty="0"/>
          </a:p>
          <a:p>
            <a:r>
              <a:rPr lang="en-US" altLang="zh-CN" sz="2000" b="1" dirty="0"/>
              <a:t>Framework</a:t>
            </a:r>
            <a:r>
              <a:rPr lang="en-US" altLang="zh-CN" sz="2000" dirty="0"/>
              <a:t>: Based on this theorem, we design an arbitrage-free framework for trading personal streaming data.</a:t>
            </a:r>
          </a:p>
          <a:p>
            <a:endParaRPr lang="en-US" altLang="zh-CN" sz="2000" dirty="0"/>
          </a:p>
          <a:p>
            <a:r>
              <a:rPr lang="en-US" altLang="zh-CN" sz="2000" b="1" dirty="0"/>
              <a:t>Protocol</a:t>
            </a:r>
            <a:r>
              <a:rPr lang="en-US" altLang="zh-CN" sz="2000" dirty="0"/>
              <a:t>: Our advanced solution performs better in terms of cost-performance and making more queries answerable.</a:t>
            </a:r>
            <a:endParaRPr lang="zh-CN" altLang="en-US" sz="2000" dirty="0"/>
          </a:p>
        </p:txBody>
      </p:sp>
      <p:pic>
        <p:nvPicPr>
          <p:cNvPr id="30" name="音频 29">
            <a:hlinkClick r:id="" action="ppaction://media"/>
            <a:extLst>
              <a:ext uri="{FF2B5EF4-FFF2-40B4-BE49-F238E27FC236}">
                <a16:creationId xmlns:a16="http://schemas.microsoft.com/office/drawing/2014/main" id="{038A6886-0ABF-4C8B-9A05-A919D128A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4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59"/>
    </mc:Choice>
    <mc:Fallback xmlns="">
      <p:transition spd="slow" advTm="40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8E79CE-412C-464F-ADF4-62B6EA953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Reference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D0006E-AE41-4C80-9971-21F36A460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[1] C. Li, D. Y. Li, G. </a:t>
            </a:r>
            <a:r>
              <a:rPr lang="en-US" altLang="zh-CN" dirty="0" err="1"/>
              <a:t>Miklau</a:t>
            </a:r>
            <a:r>
              <a:rPr lang="en-US" altLang="zh-CN" dirty="0"/>
              <a:t>, and D. Suciu, “A theory of pricing private data,” ACM Transactions on Database Systems (TODS), vol. 39, no. 4, p. 34, 2014.</a:t>
            </a:r>
          </a:p>
          <a:p>
            <a:r>
              <a:rPr lang="en-US" altLang="zh-CN" dirty="0"/>
              <a:t>[2] C. </a:t>
            </a:r>
            <a:r>
              <a:rPr lang="en-US" altLang="zh-CN" dirty="0" err="1"/>
              <a:t>Niu</a:t>
            </a:r>
            <a:r>
              <a:rPr lang="en-US" altLang="zh-CN" dirty="0"/>
              <a:t>, Z. Zheng, F. Wu, S. Tang, X. Gao, and G. Chen, “Unlocking the value of privacy: Trading aggregate statistics over private correlated data,” in Proceedings of the 24th ACM SIGKDD International Conference on Knowledge Discovery &amp; Data Mining. ACM, 2018, pp. 2031–2040.</a:t>
            </a:r>
          </a:p>
          <a:p>
            <a:r>
              <a:rPr lang="en-US" altLang="zh-CN" dirty="0"/>
              <a:t>[3] Z. Jorgensen, T. Yu, and G. </a:t>
            </a:r>
            <a:r>
              <a:rPr lang="en-US" altLang="zh-CN" dirty="0" err="1"/>
              <a:t>Cormode</a:t>
            </a:r>
            <a:r>
              <a:rPr lang="en-US" altLang="zh-CN" dirty="0"/>
              <a:t>, “Conservative or liberal? Personalized differential privacy,” in 2015 IEEE 31St international conference on data engineering. IEEE, 2015, pp. 1023–1034.</a:t>
            </a:r>
          </a:p>
          <a:p>
            <a:r>
              <a:rPr lang="en-US" altLang="zh-CN" dirty="0"/>
              <a:t>[4] G. </a:t>
            </a:r>
            <a:r>
              <a:rPr lang="en-US" altLang="zh-CN" dirty="0" err="1"/>
              <a:t>Kellaris</a:t>
            </a:r>
            <a:r>
              <a:rPr lang="en-US" altLang="zh-CN" dirty="0"/>
              <a:t>, S. Papadopoulos, X. Xiao, and D. </a:t>
            </a:r>
            <a:r>
              <a:rPr lang="en-US" altLang="zh-CN" dirty="0" err="1"/>
              <a:t>Papadias</a:t>
            </a:r>
            <a:r>
              <a:rPr lang="en-US" altLang="zh-CN" dirty="0"/>
              <a:t>, “Differentially private event sequences over infinite streams,” Proceedings of the VLDB Endowment, vol. 7, no. 12, pp. 1155–1166, 2014.</a:t>
            </a:r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7611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96D508D7-FA06-48FD-9A66-2615A5C063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Thanks for Listening!</a:t>
            </a:r>
            <a:endParaRPr lang="zh-CN" altLang="en-US" dirty="0"/>
          </a:p>
        </p:txBody>
      </p:sp>
      <p:sp>
        <p:nvSpPr>
          <p:cNvPr id="5" name="副标题 4">
            <a:extLst>
              <a:ext uri="{FF2B5EF4-FFF2-40B4-BE49-F238E27FC236}">
                <a16:creationId xmlns:a16="http://schemas.microsoft.com/office/drawing/2014/main" id="{9F49F755-7E39-49E8-B911-4F18946BF1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9B30E3F3-8411-4C28-84BD-F02758249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1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0"/>
    </mc:Choice>
    <mc:Fallback xmlns="">
      <p:transition spd="slow" advTm="3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DB781623-D748-48FF-8469-E305DEAB6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562ABB41-E518-4C98-AB1C-B9684E4FB5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7" name="音频 16">
            <a:hlinkClick r:id="" action="ppaction://media"/>
            <a:extLst>
              <a:ext uri="{FF2B5EF4-FFF2-40B4-BE49-F238E27FC236}">
                <a16:creationId xmlns:a16="http://schemas.microsoft.com/office/drawing/2014/main" id="{F4D8F051-AC31-4D0A-844B-9195444B7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7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0"/>
    </mc:Choice>
    <mc:Fallback xmlns="">
      <p:transition spd="slow" advTm="2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674896A-25D6-4360-A7CA-345D353E1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Personal Data Trading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85C0A606-1777-453B-878A-7C698FC4F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1746" y="4303762"/>
            <a:ext cx="8228843" cy="2185181"/>
          </a:xfrm>
        </p:spPr>
        <p:txBody>
          <a:bodyPr>
            <a:normAutofit/>
          </a:bodyPr>
          <a:lstStyle/>
          <a:p>
            <a:r>
              <a:rPr lang="en-US" altLang="zh-CN" sz="2000" b="1" dirty="0"/>
              <a:t>Personal data is the new oil.</a:t>
            </a:r>
          </a:p>
          <a:p>
            <a:endParaRPr lang="en-US" altLang="zh-CN" sz="2000" b="1" dirty="0"/>
          </a:p>
          <a:p>
            <a:r>
              <a:rPr lang="en-US" altLang="zh-CN" sz="2000" b="1" dirty="0"/>
              <a:t>Companies need such oil to improve products and services.</a:t>
            </a:r>
          </a:p>
          <a:p>
            <a:endParaRPr lang="en-US" altLang="zh-CN" sz="2000" b="1" dirty="0"/>
          </a:p>
          <a:p>
            <a:r>
              <a:rPr lang="en-US" altLang="zh-CN" sz="2000" b="1" dirty="0"/>
              <a:t>Individuals don’t want to provide such oil for free.</a:t>
            </a:r>
            <a:endParaRPr lang="zh-CN" altLang="en-US" sz="2000" b="1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1F06E77-3709-4129-8A15-9872B4BFF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746" y="1461647"/>
            <a:ext cx="6134100" cy="2924175"/>
          </a:xfrm>
          <a:prstGeom prst="rect">
            <a:avLst/>
          </a:prstGeom>
        </p:spPr>
      </p:pic>
      <p:pic>
        <p:nvPicPr>
          <p:cNvPr id="19" name="音频 18">
            <a:hlinkClick r:id="" action="ppaction://media"/>
            <a:extLst>
              <a:ext uri="{FF2B5EF4-FFF2-40B4-BE49-F238E27FC236}">
                <a16:creationId xmlns:a16="http://schemas.microsoft.com/office/drawing/2014/main" id="{2019BE60-C9BD-408A-BA9F-FBF4ECD85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33"/>
    </mc:Choice>
    <mc:Fallback xmlns="">
      <p:transition spd="slow" advTm="37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F14713B-723A-492B-BFDE-61F592B47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Personal Data Trading</a:t>
            </a:r>
            <a:endParaRPr lang="zh-CN" altLang="en-US" dirty="0"/>
          </a:p>
        </p:txBody>
      </p:sp>
      <p:sp>
        <p:nvSpPr>
          <p:cNvPr id="9" name="内容占位符 3">
            <a:extLst>
              <a:ext uri="{FF2B5EF4-FFF2-40B4-BE49-F238E27FC236}">
                <a16:creationId xmlns:a16="http://schemas.microsoft.com/office/drawing/2014/main" id="{66750F38-60DC-4712-BCF6-45BFCCC74D3C}"/>
              </a:ext>
            </a:extLst>
          </p:cNvPr>
          <p:cNvSpPr txBox="1">
            <a:spLocks/>
          </p:cNvSpPr>
          <p:nvPr/>
        </p:nvSpPr>
        <p:spPr>
          <a:xfrm>
            <a:off x="1929397" y="4953001"/>
            <a:ext cx="8494762" cy="1368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Two key issues in personal data trading:</a:t>
            </a:r>
          </a:p>
          <a:p>
            <a:pPr lvl="1"/>
            <a:r>
              <a:rPr lang="en-US" altLang="zh-CN" sz="2000" dirty="0"/>
              <a:t>Privacy protection</a:t>
            </a:r>
          </a:p>
          <a:p>
            <a:pPr lvl="1"/>
            <a:r>
              <a:rPr lang="en-US" altLang="zh-CN" sz="2000" dirty="0"/>
              <a:t>Data pricing</a:t>
            </a: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11B5631D-89FD-48EF-9FD2-7EE684E52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28" y="1215117"/>
            <a:ext cx="10462701" cy="3737884"/>
          </a:xfrm>
        </p:spPr>
      </p:pic>
      <p:pic>
        <p:nvPicPr>
          <p:cNvPr id="16" name="音频 15">
            <a:hlinkClick r:id="" action="ppaction://media"/>
            <a:extLst>
              <a:ext uri="{FF2B5EF4-FFF2-40B4-BE49-F238E27FC236}">
                <a16:creationId xmlns:a16="http://schemas.microsoft.com/office/drawing/2014/main" id="{30CA05E8-CFF2-4A4C-9C49-5A47ECC96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6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41"/>
    </mc:Choice>
    <mc:Fallback xmlns="">
      <p:transition spd="slow" advTm="38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04B4F5-CFF6-4055-88F6-E42559679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How to protect privacy?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C7191DE-0FAC-4E00-9ABA-56231E7DAA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8947" y="4528801"/>
                <a:ext cx="10916727" cy="2482949"/>
              </a:xfrm>
            </p:spPr>
            <p:txBody>
              <a:bodyPr>
                <a:normAutofit fontScale="40000" lnSpcReduction="20000"/>
              </a:bodyPr>
              <a:lstStyle/>
              <a:p>
                <a:endParaRPr lang="en-US" altLang="zh-CN" sz="5000" dirty="0"/>
              </a:p>
              <a:p>
                <a:r>
                  <a:rPr lang="en-US" altLang="zh-CN" sz="5000" b="1" dirty="0"/>
                  <a:t>Perturbation: </a:t>
                </a:r>
                <a:r>
                  <a:rPr lang="en-US" altLang="zh-CN" sz="5000" dirty="0"/>
                  <a:t>previous works [1,2] protect privacy by adding noise into query answers.</a:t>
                </a:r>
              </a:p>
              <a:p>
                <a:endParaRPr lang="en-US" altLang="zh-CN" sz="5000" dirty="0"/>
              </a:p>
              <a:p>
                <a:r>
                  <a:rPr lang="en-US" altLang="zh-CN" sz="5000" b="1" dirty="0"/>
                  <a:t>Privacy loss </a:t>
                </a:r>
                <a14:m>
                  <m:oMath xmlns:m="http://schemas.openxmlformats.org/officeDocument/2006/math">
                    <m:r>
                      <a:rPr lang="en-US" altLang="zh-CN" sz="5000" b="1" i="1" smtClean="0">
                        <a:latin typeface="Cambria Math" panose="02040503050406030204" pitchFamily="18" charset="0"/>
                      </a:rPr>
                      <m:t>𝝐</m:t>
                    </m:r>
                  </m:oMath>
                </a14:m>
                <a:r>
                  <a:rPr lang="en-US" altLang="zh-CN" sz="5000" b="1" dirty="0"/>
                  <a:t>: </a:t>
                </a:r>
                <a:r>
                  <a:rPr lang="en-US" altLang="zh-CN" sz="5000" dirty="0"/>
                  <a:t>representing the protection level under </a:t>
                </a:r>
                <a:r>
                  <a:rPr lang="en-US" altLang="zh-CN" sz="5000" i="1" dirty="0"/>
                  <a:t>differential privacy</a:t>
                </a:r>
                <a:r>
                  <a:rPr lang="en-US" altLang="zh-CN" sz="5000" dirty="0"/>
                  <a:t>.</a:t>
                </a:r>
              </a:p>
              <a:p>
                <a:endParaRPr lang="en-US" altLang="zh-CN" sz="5000" dirty="0"/>
              </a:p>
              <a:p>
                <a:r>
                  <a:rPr lang="en-US" altLang="zh-CN" sz="5000" b="1" dirty="0"/>
                  <a:t>Data utility: </a:t>
                </a:r>
                <a:r>
                  <a:rPr lang="en-US" altLang="zh-CN" sz="5000" dirty="0"/>
                  <a:t>the higher privacy loss, the higher utility.</a:t>
                </a:r>
              </a:p>
              <a:p>
                <a:endParaRPr lang="en-US" altLang="zh-CN" sz="2600" dirty="0"/>
              </a:p>
              <a:p>
                <a:endParaRPr lang="en-US" altLang="zh-CN" sz="2600" dirty="0"/>
              </a:p>
              <a:p>
                <a:endParaRPr lang="en-US" altLang="zh-CN" dirty="0"/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C7191DE-0FAC-4E00-9ABA-56231E7DAA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8947" y="4528801"/>
                <a:ext cx="10916727" cy="2482949"/>
              </a:xfrm>
              <a:blipFill>
                <a:blip r:embed="rId5"/>
                <a:stretch>
                  <a:fillRect l="-503" r="-11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3B2CC002-660B-4C8F-B115-A5039F6734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128" y="1233047"/>
            <a:ext cx="8911687" cy="3719954"/>
          </a:xfrm>
          <a:prstGeom prst="rect">
            <a:avLst/>
          </a:prstGeom>
        </p:spPr>
      </p:pic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491F68F1-1FAD-4C13-BB4A-0C581B1A8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82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61"/>
    </mc:Choice>
    <mc:Fallback>
      <p:transition spd="slow" advTm="31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04B4F5-CFF6-4055-88F6-E42559679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How to price data?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7191DE-0FAC-4E00-9ABA-56231E7DA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228" y="4371245"/>
            <a:ext cx="10467715" cy="2486755"/>
          </a:xfrm>
        </p:spPr>
        <p:txBody>
          <a:bodyPr>
            <a:normAutofit fontScale="77500" lnSpcReduction="20000"/>
          </a:bodyPr>
          <a:lstStyle/>
          <a:p>
            <a:endParaRPr lang="en-US" altLang="zh-CN" dirty="0"/>
          </a:p>
          <a:p>
            <a:r>
              <a:rPr lang="en-US" altLang="zh-CN" sz="2300" b="1" dirty="0"/>
              <a:t>For data buyers:</a:t>
            </a:r>
            <a:r>
              <a:rPr lang="en-US" altLang="zh-CN" sz="2300" dirty="0"/>
              <a:t> to price query answers by </a:t>
            </a:r>
            <a:r>
              <a:rPr lang="en-US" altLang="zh-CN" sz="2300" dirty="0">
                <a:solidFill>
                  <a:srgbClr val="C00000"/>
                </a:solidFill>
              </a:rPr>
              <a:t>a pricing function of the utility (designed by the broker)</a:t>
            </a:r>
          </a:p>
          <a:p>
            <a:endParaRPr lang="en-US" altLang="zh-CN" sz="2300" dirty="0">
              <a:solidFill>
                <a:srgbClr val="FF0000"/>
              </a:solidFill>
            </a:endParaRPr>
          </a:p>
          <a:p>
            <a:r>
              <a:rPr lang="en-US" altLang="zh-CN" sz="2300" b="1" dirty="0">
                <a:solidFill>
                  <a:schemeClr val="tx1"/>
                </a:solidFill>
              </a:rPr>
              <a:t>For data owners: </a:t>
            </a:r>
            <a:r>
              <a:rPr lang="en-US" altLang="zh-CN" sz="2300" dirty="0">
                <a:solidFill>
                  <a:schemeClr val="tx1"/>
                </a:solidFill>
              </a:rPr>
              <a:t>to compensate each data owner by </a:t>
            </a:r>
            <a:r>
              <a:rPr lang="en-US" altLang="zh-CN" sz="2300" dirty="0">
                <a:solidFill>
                  <a:srgbClr val="C00000"/>
                </a:solidFill>
              </a:rPr>
              <a:t>a compensation function of privacy loss (set by the data owner)</a:t>
            </a:r>
            <a:r>
              <a:rPr lang="en-US" altLang="zh-CN" sz="2300" dirty="0">
                <a:solidFill>
                  <a:schemeClr val="tx1"/>
                </a:solidFill>
              </a:rPr>
              <a:t>.</a:t>
            </a:r>
          </a:p>
          <a:p>
            <a:endParaRPr lang="en-US" altLang="zh-CN" sz="2300" b="1" dirty="0">
              <a:solidFill>
                <a:schemeClr val="tx1"/>
              </a:solidFill>
            </a:endParaRPr>
          </a:p>
          <a:p>
            <a:r>
              <a:rPr lang="en-US" altLang="zh-CN" sz="2300" b="1" dirty="0">
                <a:solidFill>
                  <a:schemeClr val="tx1"/>
                </a:solidFill>
              </a:rPr>
              <a:t>Personal data trading is essentially trading privacy loss for money</a:t>
            </a: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5848FB2-D4F2-4C2D-A8AD-FE6A6AACD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066" y="1134646"/>
            <a:ext cx="8717867" cy="3639049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D35ABFF3-8645-43D2-B5E3-4F700CE55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4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55"/>
    </mc:Choice>
    <mc:Fallback>
      <p:transition spd="slow" advTm="31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BF99D8-CA9A-4256-AD1E-7679E9EBF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Requirements for Pricing Functions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C98FE5-BAC2-4790-B96D-825041834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8008" y="1826595"/>
            <a:ext cx="8915400" cy="3777622"/>
          </a:xfrm>
        </p:spPr>
        <p:txBody>
          <a:bodyPr/>
          <a:lstStyle/>
          <a:p>
            <a:r>
              <a:rPr lang="en-US" altLang="zh-CN" sz="2000" b="1" dirty="0"/>
              <a:t>Cost-covering</a:t>
            </a:r>
            <a:r>
              <a:rPr lang="en-US" altLang="zh-CN" sz="2000" dirty="0"/>
              <a:t>: the price should cover the cost (the total compensations).</a:t>
            </a:r>
          </a:p>
          <a:p>
            <a:endParaRPr lang="en-US" altLang="zh-CN" sz="2000" dirty="0"/>
          </a:p>
          <a:p>
            <a:r>
              <a:rPr lang="en-US" altLang="zh-CN" sz="2000" b="1" dirty="0"/>
              <a:t>Arbitrage-free</a:t>
            </a:r>
            <a:r>
              <a:rPr lang="en-US" altLang="zh-CN" sz="2000" dirty="0"/>
              <a:t>: the consistency of query prices.</a:t>
            </a:r>
          </a:p>
          <a:p>
            <a:r>
              <a:rPr lang="en-US" altLang="zh-CN" sz="2000" dirty="0"/>
              <a:t>Intuitively, a buyer should not obtain the answer to a query by deriving this answer from a less expensive set of queries.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B74D16E-59AE-411E-BDF2-3C3BE83F23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157" y="3982039"/>
            <a:ext cx="2993347" cy="2875961"/>
          </a:xfrm>
          <a:prstGeom prst="rect">
            <a:avLst/>
          </a:prstGeom>
        </p:spPr>
      </p:pic>
      <p:pic>
        <p:nvPicPr>
          <p:cNvPr id="13" name="音频 12">
            <a:hlinkClick r:id="" action="ppaction://media"/>
            <a:extLst>
              <a:ext uri="{FF2B5EF4-FFF2-40B4-BE49-F238E27FC236}">
                <a16:creationId xmlns:a16="http://schemas.microsoft.com/office/drawing/2014/main" id="{0C502DC1-B4D7-432F-815F-2FE02C18C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91"/>
    </mc:Choice>
    <mc:Fallback xmlns="">
      <p:transition spd="slow" advTm="43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573C6137-C026-4DF3-9D04-BE2048B3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Problems &amp; Our Settings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ED875D-39F8-4D97-9E9B-CF0DC4E041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38BE01E0-A38A-4664-B0C0-37B5380A3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1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5"/>
    </mc:Choice>
    <mc:Fallback xmlns="">
      <p:transition spd="slow" advTm="6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丝状">
  <a:themeElements>
    <a:clrScheme name="丝状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丝状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丝状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丝状</Template>
  <TotalTime>7839</TotalTime>
  <Words>2998</Words>
  <Application>Microsoft Office PowerPoint</Application>
  <PresentationFormat>宽屏</PresentationFormat>
  <Paragraphs>290</Paragraphs>
  <Slides>28</Slides>
  <Notes>25</Notes>
  <HiddenSlides>0</HiddenSlides>
  <MMClips>27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5" baseType="lpstr">
      <vt:lpstr>等线</vt:lpstr>
      <vt:lpstr>Arial</vt:lpstr>
      <vt:lpstr>Cambria Math</vt:lpstr>
      <vt:lpstr>Century Gothic</vt:lpstr>
      <vt:lpstr>Wingdings</vt:lpstr>
      <vt:lpstr>Wingdings 3</vt:lpstr>
      <vt:lpstr>丝状</vt:lpstr>
      <vt:lpstr>Trading Mobile Data with Controllable Privacy Loss</vt:lpstr>
      <vt:lpstr>Agenda</vt:lpstr>
      <vt:lpstr>Background</vt:lpstr>
      <vt:lpstr>Personal Data Trading</vt:lpstr>
      <vt:lpstr>Personal Data Trading</vt:lpstr>
      <vt:lpstr>How to protect privacy?</vt:lpstr>
      <vt:lpstr>How to price data?</vt:lpstr>
      <vt:lpstr>Requirements for Pricing Functions</vt:lpstr>
      <vt:lpstr>Problems &amp; Our Settings</vt:lpstr>
      <vt:lpstr>Existing Works Cannot Cover this Scenario </vt:lpstr>
      <vt:lpstr>Problems of Previous Works</vt:lpstr>
      <vt:lpstr>Our Settings: Trading Mobile Data with Controllable Privacy Loss</vt:lpstr>
      <vt:lpstr>Our Settings: Trading Mobile Data with Controllable Privacy Loss</vt:lpstr>
      <vt:lpstr>Personalized Differential Privacy (PDP) [3] &amp; W-Event Privacy [4]</vt:lpstr>
      <vt:lpstr>Challenges</vt:lpstr>
      <vt:lpstr>Solutions</vt:lpstr>
      <vt:lpstr>Challenges</vt:lpstr>
      <vt:lpstr>Solution: Transaction Workflow</vt:lpstr>
      <vt:lpstr>Solution: A General Method for Designing an Arbitrage-free Pricing Function</vt:lpstr>
      <vt:lpstr>Step 1: Construct a pricing function based on the inverse function </vt:lpstr>
      <vt:lpstr>Step 2: Guarantee the Properties of the Utility Function for Arbitrage-free Pricing</vt:lpstr>
      <vt:lpstr>Step 2: Guarantee the Properties of the Utility Function for Arbitrage-free Pricing</vt:lpstr>
      <vt:lpstr>Theorem of Arbitrage-free Pricing</vt:lpstr>
      <vt:lpstr>Solution: Two Arbitrage-free Trading Protocols</vt:lpstr>
      <vt:lpstr>Experimental Results</vt:lpstr>
      <vt:lpstr>Conclusion</vt:lpstr>
      <vt:lpstr>Reference</vt:lpstr>
      <vt:lpstr>Thanks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Trading Mobile Data with Controllable Privacy Loss</dc:title>
  <dc:creator>SHUYUAN ZHENG</dc:creator>
  <cp:lastModifiedBy>SHUYUAN ZHENG</cp:lastModifiedBy>
  <cp:revision>228</cp:revision>
  <dcterms:created xsi:type="dcterms:W3CDTF">2020-04-05T10:05:37Z</dcterms:created>
  <dcterms:modified xsi:type="dcterms:W3CDTF">2020-06-16T02:00:56Z</dcterms:modified>
</cp:coreProperties>
</file>